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57"/>
  </p:notesMasterIdLst>
  <p:sldIdLst>
    <p:sldId id="358" r:id="rId2"/>
    <p:sldId id="476" r:id="rId3"/>
    <p:sldId id="455" r:id="rId4"/>
    <p:sldId id="472" r:id="rId5"/>
    <p:sldId id="469" r:id="rId6"/>
    <p:sldId id="471" r:id="rId7"/>
    <p:sldId id="480" r:id="rId8"/>
    <p:sldId id="481" r:id="rId9"/>
    <p:sldId id="619" r:id="rId10"/>
    <p:sldId id="620" r:id="rId11"/>
    <p:sldId id="614" r:id="rId12"/>
    <p:sldId id="615" r:id="rId13"/>
    <p:sldId id="616" r:id="rId14"/>
    <p:sldId id="617" r:id="rId15"/>
    <p:sldId id="618" r:id="rId16"/>
    <p:sldId id="621" r:id="rId17"/>
    <p:sldId id="643" r:id="rId18"/>
    <p:sldId id="622" r:id="rId19"/>
    <p:sldId id="623" r:id="rId20"/>
    <p:sldId id="625" r:id="rId21"/>
    <p:sldId id="624" r:id="rId22"/>
    <p:sldId id="628" r:id="rId23"/>
    <p:sldId id="626" r:id="rId24"/>
    <p:sldId id="627" r:id="rId25"/>
    <p:sldId id="629" r:id="rId26"/>
    <p:sldId id="630" r:id="rId27"/>
    <p:sldId id="631" r:id="rId28"/>
    <p:sldId id="632" r:id="rId29"/>
    <p:sldId id="633" r:id="rId30"/>
    <p:sldId id="634" r:id="rId31"/>
    <p:sldId id="635" r:id="rId32"/>
    <p:sldId id="636" r:id="rId33"/>
    <p:sldId id="638" r:id="rId34"/>
    <p:sldId id="637" r:id="rId35"/>
    <p:sldId id="644" r:id="rId36"/>
    <p:sldId id="639" r:id="rId37"/>
    <p:sldId id="640" r:id="rId38"/>
    <p:sldId id="641" r:id="rId39"/>
    <p:sldId id="642" r:id="rId40"/>
    <p:sldId id="655" r:id="rId41"/>
    <p:sldId id="656" r:id="rId42"/>
    <p:sldId id="657" r:id="rId43"/>
    <p:sldId id="652" r:id="rId44"/>
    <p:sldId id="645" r:id="rId45"/>
    <p:sldId id="646" r:id="rId46"/>
    <p:sldId id="647" r:id="rId47"/>
    <p:sldId id="649" r:id="rId48"/>
    <p:sldId id="650" r:id="rId49"/>
    <p:sldId id="651" r:id="rId50"/>
    <p:sldId id="653" r:id="rId51"/>
    <p:sldId id="654" r:id="rId52"/>
    <p:sldId id="648" r:id="rId53"/>
    <p:sldId id="658" r:id="rId54"/>
    <p:sldId id="659" r:id="rId55"/>
    <p:sldId id="660" r:id="rId56"/>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2600"/>
    <a:srgbClr val="CD5053"/>
    <a:srgbClr val="CD6292"/>
    <a:srgbClr val="C87969"/>
    <a:srgbClr val="C88699"/>
    <a:srgbClr val="7B3583"/>
    <a:srgbClr val="D38A9E"/>
    <a:srgbClr val="452544"/>
    <a:srgbClr val="F393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8603FDC-E32A-4AB5-989C-0864C3EAD2B8}" styleName="Estilo temático 2 - Énfasis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2833802-FEF1-4C79-8D5D-14CF1EAF98D9}" styleName="Estilo claro 2 - Acento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Estilo claro 2 - Acento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DA37D80-6434-44D0-A028-1B22A696006F}" styleName="Estilo claro 3 - Acento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56"/>
    <p:restoredTop sz="85197"/>
  </p:normalViewPr>
  <p:slideViewPr>
    <p:cSldViewPr snapToGrid="0" snapToObjects="1">
      <p:cViewPr varScale="1">
        <p:scale>
          <a:sx n="68" d="100"/>
          <a:sy n="68" d="100"/>
        </p:scale>
        <p:origin x="664" y="200"/>
      </p:cViewPr>
      <p:guideLst/>
    </p:cSldViewPr>
  </p:slideViewPr>
  <p:notesTextViewPr>
    <p:cViewPr>
      <p:scale>
        <a:sx n="1" d="1"/>
        <a:sy n="1" d="1"/>
      </p:scale>
      <p:origin x="0" y="0"/>
    </p:cViewPr>
  </p:notesTextViewPr>
  <p:notesViewPr>
    <p:cSldViewPr snapToGrid="0" snapToObjects="1">
      <p:cViewPr varScale="1">
        <p:scale>
          <a:sx n="49" d="100"/>
          <a:sy n="49" d="100"/>
        </p:scale>
        <p:origin x="2152" y="19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notesMaster" Target="notesMasters/notesMaster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25CEBD-C2E1-7F40-8575-4196F63DE1D3}" type="datetimeFigureOut">
              <a:rPr lang="en-US" smtClean="0"/>
              <a:t>9/24/19</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213DC-DD53-7F48-9A1C-B2B01A45D4CE}" type="slidenum">
              <a:rPr lang="en-US" smtClean="0"/>
              <a:t>‹Nr.›</a:t>
            </a:fld>
            <a:endParaRPr lang="en-US"/>
          </a:p>
        </p:txBody>
      </p:sp>
    </p:spTree>
    <p:extLst>
      <p:ext uri="{BB962C8B-B14F-4D97-AF65-F5344CB8AC3E}">
        <p14:creationId xmlns:p14="http://schemas.microsoft.com/office/powerpoint/2010/main" val="11148301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a:t>
            </a:fld>
            <a:endParaRPr lang="en-US"/>
          </a:p>
        </p:txBody>
      </p:sp>
    </p:spTree>
    <p:extLst>
      <p:ext uri="{BB962C8B-B14F-4D97-AF65-F5344CB8AC3E}">
        <p14:creationId xmlns:p14="http://schemas.microsoft.com/office/powerpoint/2010/main" val="743203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16</a:t>
            </a:fld>
            <a:endParaRPr lang="en-US"/>
          </a:p>
        </p:txBody>
      </p:sp>
    </p:spTree>
    <p:extLst>
      <p:ext uri="{BB962C8B-B14F-4D97-AF65-F5344CB8AC3E}">
        <p14:creationId xmlns:p14="http://schemas.microsoft.com/office/powerpoint/2010/main" val="13307129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18</a:t>
            </a:fld>
            <a:endParaRPr lang="en-US"/>
          </a:p>
        </p:txBody>
      </p:sp>
    </p:spTree>
    <p:extLst>
      <p:ext uri="{BB962C8B-B14F-4D97-AF65-F5344CB8AC3E}">
        <p14:creationId xmlns:p14="http://schemas.microsoft.com/office/powerpoint/2010/main" val="1977882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19</a:t>
            </a:fld>
            <a:endParaRPr lang="en-US"/>
          </a:p>
        </p:txBody>
      </p:sp>
    </p:spTree>
    <p:extLst>
      <p:ext uri="{BB962C8B-B14F-4D97-AF65-F5344CB8AC3E}">
        <p14:creationId xmlns:p14="http://schemas.microsoft.com/office/powerpoint/2010/main" val="1499803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20</a:t>
            </a:fld>
            <a:endParaRPr lang="en-US"/>
          </a:p>
        </p:txBody>
      </p:sp>
    </p:spTree>
    <p:extLst>
      <p:ext uri="{BB962C8B-B14F-4D97-AF65-F5344CB8AC3E}">
        <p14:creationId xmlns:p14="http://schemas.microsoft.com/office/powerpoint/2010/main" val="1996878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21</a:t>
            </a:fld>
            <a:endParaRPr lang="en-US"/>
          </a:p>
        </p:txBody>
      </p:sp>
    </p:spTree>
    <p:extLst>
      <p:ext uri="{BB962C8B-B14F-4D97-AF65-F5344CB8AC3E}">
        <p14:creationId xmlns:p14="http://schemas.microsoft.com/office/powerpoint/2010/main" val="16353782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22</a:t>
            </a:fld>
            <a:endParaRPr lang="en-US"/>
          </a:p>
        </p:txBody>
      </p:sp>
    </p:spTree>
    <p:extLst>
      <p:ext uri="{BB962C8B-B14F-4D97-AF65-F5344CB8AC3E}">
        <p14:creationId xmlns:p14="http://schemas.microsoft.com/office/powerpoint/2010/main" val="13045531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23</a:t>
            </a:fld>
            <a:endParaRPr lang="en-US"/>
          </a:p>
        </p:txBody>
      </p:sp>
    </p:spTree>
    <p:extLst>
      <p:ext uri="{BB962C8B-B14F-4D97-AF65-F5344CB8AC3E}">
        <p14:creationId xmlns:p14="http://schemas.microsoft.com/office/powerpoint/2010/main" val="1051954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24</a:t>
            </a:fld>
            <a:endParaRPr lang="en-US"/>
          </a:p>
        </p:txBody>
      </p:sp>
    </p:spTree>
    <p:extLst>
      <p:ext uri="{BB962C8B-B14F-4D97-AF65-F5344CB8AC3E}">
        <p14:creationId xmlns:p14="http://schemas.microsoft.com/office/powerpoint/2010/main" val="20742288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25</a:t>
            </a:fld>
            <a:endParaRPr lang="en-US"/>
          </a:p>
        </p:txBody>
      </p:sp>
    </p:spTree>
    <p:extLst>
      <p:ext uri="{BB962C8B-B14F-4D97-AF65-F5344CB8AC3E}">
        <p14:creationId xmlns:p14="http://schemas.microsoft.com/office/powerpoint/2010/main" val="1258871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26</a:t>
            </a:fld>
            <a:endParaRPr lang="en-US"/>
          </a:p>
        </p:txBody>
      </p:sp>
    </p:spTree>
    <p:extLst>
      <p:ext uri="{BB962C8B-B14F-4D97-AF65-F5344CB8AC3E}">
        <p14:creationId xmlns:p14="http://schemas.microsoft.com/office/powerpoint/2010/main" val="9686400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a:t>
            </a:fld>
            <a:endParaRPr lang="en-US"/>
          </a:p>
        </p:txBody>
      </p:sp>
    </p:spTree>
    <p:extLst>
      <p:ext uri="{BB962C8B-B14F-4D97-AF65-F5344CB8AC3E}">
        <p14:creationId xmlns:p14="http://schemas.microsoft.com/office/powerpoint/2010/main" val="21172937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27</a:t>
            </a:fld>
            <a:endParaRPr lang="en-US"/>
          </a:p>
        </p:txBody>
      </p:sp>
    </p:spTree>
    <p:extLst>
      <p:ext uri="{BB962C8B-B14F-4D97-AF65-F5344CB8AC3E}">
        <p14:creationId xmlns:p14="http://schemas.microsoft.com/office/powerpoint/2010/main" val="2144391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28</a:t>
            </a:fld>
            <a:endParaRPr lang="en-US"/>
          </a:p>
        </p:txBody>
      </p:sp>
    </p:spTree>
    <p:extLst>
      <p:ext uri="{BB962C8B-B14F-4D97-AF65-F5344CB8AC3E}">
        <p14:creationId xmlns:p14="http://schemas.microsoft.com/office/powerpoint/2010/main" val="21250158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29</a:t>
            </a:fld>
            <a:endParaRPr lang="en-US"/>
          </a:p>
        </p:txBody>
      </p:sp>
    </p:spTree>
    <p:extLst>
      <p:ext uri="{BB962C8B-B14F-4D97-AF65-F5344CB8AC3E}">
        <p14:creationId xmlns:p14="http://schemas.microsoft.com/office/powerpoint/2010/main" val="500396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30</a:t>
            </a:fld>
            <a:endParaRPr lang="en-US"/>
          </a:p>
        </p:txBody>
      </p:sp>
    </p:spTree>
    <p:extLst>
      <p:ext uri="{BB962C8B-B14F-4D97-AF65-F5344CB8AC3E}">
        <p14:creationId xmlns:p14="http://schemas.microsoft.com/office/powerpoint/2010/main" val="16225450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31</a:t>
            </a:fld>
            <a:endParaRPr lang="en-US"/>
          </a:p>
        </p:txBody>
      </p:sp>
    </p:spTree>
    <p:extLst>
      <p:ext uri="{BB962C8B-B14F-4D97-AF65-F5344CB8AC3E}">
        <p14:creationId xmlns:p14="http://schemas.microsoft.com/office/powerpoint/2010/main" val="9424242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32</a:t>
            </a:fld>
            <a:endParaRPr lang="en-US"/>
          </a:p>
        </p:txBody>
      </p:sp>
    </p:spTree>
    <p:extLst>
      <p:ext uri="{BB962C8B-B14F-4D97-AF65-F5344CB8AC3E}">
        <p14:creationId xmlns:p14="http://schemas.microsoft.com/office/powerpoint/2010/main" val="17155099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33</a:t>
            </a:fld>
            <a:endParaRPr lang="en-US"/>
          </a:p>
        </p:txBody>
      </p:sp>
    </p:spTree>
    <p:extLst>
      <p:ext uri="{BB962C8B-B14F-4D97-AF65-F5344CB8AC3E}">
        <p14:creationId xmlns:p14="http://schemas.microsoft.com/office/powerpoint/2010/main" val="15927724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34</a:t>
            </a:fld>
            <a:endParaRPr lang="en-US"/>
          </a:p>
        </p:txBody>
      </p:sp>
    </p:spTree>
    <p:extLst>
      <p:ext uri="{BB962C8B-B14F-4D97-AF65-F5344CB8AC3E}">
        <p14:creationId xmlns:p14="http://schemas.microsoft.com/office/powerpoint/2010/main" val="64206162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36</a:t>
            </a:fld>
            <a:endParaRPr lang="en-US"/>
          </a:p>
        </p:txBody>
      </p:sp>
    </p:spTree>
    <p:extLst>
      <p:ext uri="{BB962C8B-B14F-4D97-AF65-F5344CB8AC3E}">
        <p14:creationId xmlns:p14="http://schemas.microsoft.com/office/powerpoint/2010/main" val="54232021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37</a:t>
            </a:fld>
            <a:endParaRPr lang="en-US"/>
          </a:p>
        </p:txBody>
      </p:sp>
    </p:spTree>
    <p:extLst>
      <p:ext uri="{BB962C8B-B14F-4D97-AF65-F5344CB8AC3E}">
        <p14:creationId xmlns:p14="http://schemas.microsoft.com/office/powerpoint/2010/main" val="1455916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a:t>
            </a:fld>
            <a:endParaRPr lang="en-US"/>
          </a:p>
        </p:txBody>
      </p:sp>
    </p:spTree>
    <p:extLst>
      <p:ext uri="{BB962C8B-B14F-4D97-AF65-F5344CB8AC3E}">
        <p14:creationId xmlns:p14="http://schemas.microsoft.com/office/powerpoint/2010/main" val="5544088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38</a:t>
            </a:fld>
            <a:endParaRPr lang="en-US"/>
          </a:p>
        </p:txBody>
      </p:sp>
    </p:spTree>
    <p:extLst>
      <p:ext uri="{BB962C8B-B14F-4D97-AF65-F5344CB8AC3E}">
        <p14:creationId xmlns:p14="http://schemas.microsoft.com/office/powerpoint/2010/main" val="1316737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39</a:t>
            </a:fld>
            <a:endParaRPr lang="en-US"/>
          </a:p>
        </p:txBody>
      </p:sp>
    </p:spTree>
    <p:extLst>
      <p:ext uri="{BB962C8B-B14F-4D97-AF65-F5344CB8AC3E}">
        <p14:creationId xmlns:p14="http://schemas.microsoft.com/office/powerpoint/2010/main" val="4823982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40</a:t>
            </a:fld>
            <a:endParaRPr lang="en-US"/>
          </a:p>
        </p:txBody>
      </p:sp>
    </p:spTree>
    <p:extLst>
      <p:ext uri="{BB962C8B-B14F-4D97-AF65-F5344CB8AC3E}">
        <p14:creationId xmlns:p14="http://schemas.microsoft.com/office/powerpoint/2010/main" val="9805934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41</a:t>
            </a:fld>
            <a:endParaRPr lang="en-US"/>
          </a:p>
        </p:txBody>
      </p:sp>
    </p:spTree>
    <p:extLst>
      <p:ext uri="{BB962C8B-B14F-4D97-AF65-F5344CB8AC3E}">
        <p14:creationId xmlns:p14="http://schemas.microsoft.com/office/powerpoint/2010/main" val="1785454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42</a:t>
            </a:fld>
            <a:endParaRPr lang="en-US"/>
          </a:p>
        </p:txBody>
      </p:sp>
    </p:spTree>
    <p:extLst>
      <p:ext uri="{BB962C8B-B14F-4D97-AF65-F5344CB8AC3E}">
        <p14:creationId xmlns:p14="http://schemas.microsoft.com/office/powerpoint/2010/main" val="2044910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43</a:t>
            </a:fld>
            <a:endParaRPr lang="en-US"/>
          </a:p>
        </p:txBody>
      </p:sp>
    </p:spTree>
    <p:extLst>
      <p:ext uri="{BB962C8B-B14F-4D97-AF65-F5344CB8AC3E}">
        <p14:creationId xmlns:p14="http://schemas.microsoft.com/office/powerpoint/2010/main" val="5963310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44</a:t>
            </a:fld>
            <a:endParaRPr lang="en-US"/>
          </a:p>
        </p:txBody>
      </p:sp>
    </p:spTree>
    <p:extLst>
      <p:ext uri="{BB962C8B-B14F-4D97-AF65-F5344CB8AC3E}">
        <p14:creationId xmlns:p14="http://schemas.microsoft.com/office/powerpoint/2010/main" val="491731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46</a:t>
            </a:fld>
            <a:endParaRPr lang="en-US"/>
          </a:p>
        </p:txBody>
      </p:sp>
    </p:spTree>
    <p:extLst>
      <p:ext uri="{BB962C8B-B14F-4D97-AF65-F5344CB8AC3E}">
        <p14:creationId xmlns:p14="http://schemas.microsoft.com/office/powerpoint/2010/main" val="1526175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47</a:t>
            </a:fld>
            <a:endParaRPr lang="en-US"/>
          </a:p>
        </p:txBody>
      </p:sp>
    </p:spTree>
    <p:extLst>
      <p:ext uri="{BB962C8B-B14F-4D97-AF65-F5344CB8AC3E}">
        <p14:creationId xmlns:p14="http://schemas.microsoft.com/office/powerpoint/2010/main" val="1891089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48</a:t>
            </a:fld>
            <a:endParaRPr lang="en-US"/>
          </a:p>
        </p:txBody>
      </p:sp>
    </p:spTree>
    <p:extLst>
      <p:ext uri="{BB962C8B-B14F-4D97-AF65-F5344CB8AC3E}">
        <p14:creationId xmlns:p14="http://schemas.microsoft.com/office/powerpoint/2010/main" val="1459425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a:t>
            </a:fld>
            <a:endParaRPr lang="en-US"/>
          </a:p>
        </p:txBody>
      </p:sp>
    </p:spTree>
    <p:extLst>
      <p:ext uri="{BB962C8B-B14F-4D97-AF65-F5344CB8AC3E}">
        <p14:creationId xmlns:p14="http://schemas.microsoft.com/office/powerpoint/2010/main" val="13410101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49</a:t>
            </a:fld>
            <a:endParaRPr lang="en-US"/>
          </a:p>
        </p:txBody>
      </p:sp>
    </p:spTree>
    <p:extLst>
      <p:ext uri="{BB962C8B-B14F-4D97-AF65-F5344CB8AC3E}">
        <p14:creationId xmlns:p14="http://schemas.microsoft.com/office/powerpoint/2010/main" val="6941367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50</a:t>
            </a:fld>
            <a:endParaRPr lang="en-US"/>
          </a:p>
        </p:txBody>
      </p:sp>
    </p:spTree>
    <p:extLst>
      <p:ext uri="{BB962C8B-B14F-4D97-AF65-F5344CB8AC3E}">
        <p14:creationId xmlns:p14="http://schemas.microsoft.com/office/powerpoint/2010/main" val="18625928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51</a:t>
            </a:fld>
            <a:endParaRPr lang="en-US"/>
          </a:p>
        </p:txBody>
      </p:sp>
    </p:spTree>
    <p:extLst>
      <p:ext uri="{BB962C8B-B14F-4D97-AF65-F5344CB8AC3E}">
        <p14:creationId xmlns:p14="http://schemas.microsoft.com/office/powerpoint/2010/main" val="76658091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52</a:t>
            </a:fld>
            <a:endParaRPr lang="en-US"/>
          </a:p>
        </p:txBody>
      </p:sp>
    </p:spTree>
    <p:extLst>
      <p:ext uri="{BB962C8B-B14F-4D97-AF65-F5344CB8AC3E}">
        <p14:creationId xmlns:p14="http://schemas.microsoft.com/office/powerpoint/2010/main" val="5323553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53</a:t>
            </a:fld>
            <a:endParaRPr lang="en-US"/>
          </a:p>
        </p:txBody>
      </p:sp>
    </p:spTree>
    <p:extLst>
      <p:ext uri="{BB962C8B-B14F-4D97-AF65-F5344CB8AC3E}">
        <p14:creationId xmlns:p14="http://schemas.microsoft.com/office/powerpoint/2010/main" val="2503479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54</a:t>
            </a:fld>
            <a:endParaRPr lang="en-US"/>
          </a:p>
        </p:txBody>
      </p:sp>
    </p:spTree>
    <p:extLst>
      <p:ext uri="{BB962C8B-B14F-4D97-AF65-F5344CB8AC3E}">
        <p14:creationId xmlns:p14="http://schemas.microsoft.com/office/powerpoint/2010/main" val="151505596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55</a:t>
            </a:fld>
            <a:endParaRPr lang="en-US"/>
          </a:p>
        </p:txBody>
      </p:sp>
    </p:spTree>
    <p:extLst>
      <p:ext uri="{BB962C8B-B14F-4D97-AF65-F5344CB8AC3E}">
        <p14:creationId xmlns:p14="http://schemas.microsoft.com/office/powerpoint/2010/main" val="11874835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5</a:t>
            </a:fld>
            <a:endParaRPr lang="en-US"/>
          </a:p>
        </p:txBody>
      </p:sp>
    </p:spTree>
    <p:extLst>
      <p:ext uri="{BB962C8B-B14F-4D97-AF65-F5344CB8AC3E}">
        <p14:creationId xmlns:p14="http://schemas.microsoft.com/office/powerpoint/2010/main" val="1720733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B0AAFD9D-EB30-EC48-AC35-B521AABA13B1}" type="slidenum">
              <a:rPr lang="en-US" smtClean="0"/>
              <a:t>6</a:t>
            </a:fld>
            <a:endParaRPr lang="en-US"/>
          </a:p>
        </p:txBody>
      </p:sp>
    </p:spTree>
    <p:extLst>
      <p:ext uri="{BB962C8B-B14F-4D97-AF65-F5344CB8AC3E}">
        <p14:creationId xmlns:p14="http://schemas.microsoft.com/office/powerpoint/2010/main" val="1357968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9</a:t>
            </a:fld>
            <a:endParaRPr lang="en-US"/>
          </a:p>
        </p:txBody>
      </p:sp>
    </p:spTree>
    <p:extLst>
      <p:ext uri="{BB962C8B-B14F-4D97-AF65-F5344CB8AC3E}">
        <p14:creationId xmlns:p14="http://schemas.microsoft.com/office/powerpoint/2010/main" val="9828981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11</a:t>
            </a:fld>
            <a:endParaRPr lang="en-US"/>
          </a:p>
        </p:txBody>
      </p:sp>
    </p:spTree>
    <p:extLst>
      <p:ext uri="{BB962C8B-B14F-4D97-AF65-F5344CB8AC3E}">
        <p14:creationId xmlns:p14="http://schemas.microsoft.com/office/powerpoint/2010/main" val="733826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dirty="0"/>
          </a:p>
        </p:txBody>
      </p:sp>
      <p:sp>
        <p:nvSpPr>
          <p:cNvPr id="4" name="Marcador de número de diapositiva 3"/>
          <p:cNvSpPr>
            <a:spLocks noGrp="1"/>
          </p:cNvSpPr>
          <p:nvPr>
            <p:ph type="sldNum" sz="quarter" idx="10"/>
          </p:nvPr>
        </p:nvSpPr>
        <p:spPr/>
        <p:txBody>
          <a:bodyPr/>
          <a:lstStyle/>
          <a:p>
            <a:fld id="{703213DC-DD53-7F48-9A1C-B2B01A45D4CE}" type="slidenum">
              <a:rPr lang="en-US" smtClean="0"/>
              <a:t>12</a:t>
            </a:fld>
            <a:endParaRPr lang="en-US"/>
          </a:p>
        </p:txBody>
      </p:sp>
    </p:spTree>
    <p:extLst>
      <p:ext uri="{BB962C8B-B14F-4D97-AF65-F5344CB8AC3E}">
        <p14:creationId xmlns:p14="http://schemas.microsoft.com/office/powerpoint/2010/main" val="6939829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s-ES" smtClean="0"/>
              <a:t>Clic para editar título</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FB551CC1-53A7-9C46-9DEE-929A300AA752}" type="datetime1">
              <a:rPr lang="es-ES" smtClean="0"/>
              <a:t>24/9/19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1316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5E52B2E8-1631-0F44-AAB9-F832CEF3ED91}" type="datetime1">
              <a:rPr lang="es-ES" smtClean="0"/>
              <a:t>24/9/19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3658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s-ES" smtClean="0"/>
              <a:t>Clic para editar título</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6F4C0B51-DCAA-8C48-9C3B-09C005A15F6E}" type="datetime1">
              <a:rPr lang="es-ES" smtClean="0"/>
              <a:t>24/9/19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68938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FF10EA2-18CA-7B4F-BBF6-1D21BE6C0B5D}" type="datetime1">
              <a:rPr lang="es-ES" smtClean="0"/>
              <a:t>24/9/19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22489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s-ES" smtClean="0"/>
              <a:t>Clic para editar título</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F66FA6B1-A0A2-604A-8C00-2B7526D3B9E6}" type="datetime1">
              <a:rPr lang="es-ES" smtClean="0"/>
              <a:t>24/9/19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8A0B6C-2F0D-9146-B965-5B2E4517E27B}" type="slidenum">
              <a:rPr lang="en-US" smtClean="0"/>
              <a:t>‹Nr.›</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6305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1D8FAD15-810F-DB42-9A02-867E40635398}" type="datetime1">
              <a:rPr lang="es-ES" smtClean="0"/>
              <a:t>24/9/19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45284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s-ES" smtClean="0"/>
              <a:t>Clic para editar título</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109728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6217920" y="2582334"/>
            <a:ext cx="4937760" cy="33782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DE722359-88C1-F341-94F5-A6DD26004159}" type="datetime1">
              <a:rPr lang="es-ES" smtClean="0"/>
              <a:t>24/9/19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51409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Clic para editar título</a:t>
            </a:r>
            <a:endParaRPr lang="en-US" dirty="0"/>
          </a:p>
        </p:txBody>
      </p:sp>
      <p:sp>
        <p:nvSpPr>
          <p:cNvPr id="3" name="Date Placeholder 2"/>
          <p:cNvSpPr>
            <a:spLocks noGrp="1"/>
          </p:cNvSpPr>
          <p:nvPr>
            <p:ph type="dt" sz="half" idx="10"/>
          </p:nvPr>
        </p:nvSpPr>
        <p:spPr/>
        <p:txBody>
          <a:bodyPr/>
          <a:lstStyle/>
          <a:p>
            <a:fld id="{231BB8CD-F702-0445-98F7-7F91F814F2B1}" type="datetime1">
              <a:rPr lang="es-ES" smtClean="0"/>
              <a:t>24/9/19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0801718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08090432-C8B4-3940-81B6-657145B33DE1}" type="datetime1">
              <a:rPr lang="es-ES" smtClean="0"/>
              <a:t>24/9/19</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1768308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s-ES" smtClean="0"/>
              <a:t>Clic para editar título</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CB29562F-32A5-504F-B875-39E2B6605B9B}" type="datetime1">
              <a:rPr lang="es-ES" smtClean="0"/>
              <a:t>24/9/19</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C8A0B6C-2F0D-9146-B965-5B2E4517E27B}" type="slidenum">
              <a:rPr lang="en-US" smtClean="0"/>
              <a:t>‹Nr.›</a:t>
            </a:fld>
            <a:endParaRPr lang="en-US"/>
          </a:p>
        </p:txBody>
      </p:sp>
    </p:spTree>
    <p:extLst>
      <p:ext uri="{BB962C8B-B14F-4D97-AF65-F5344CB8AC3E}">
        <p14:creationId xmlns:p14="http://schemas.microsoft.com/office/powerpoint/2010/main" val="9425839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s-ES" smtClean="0"/>
              <a:t>Clic para editar título</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smtClean="0"/>
              <a:t>Arrastre la imagen al marcador de posición o haga clic en el icono para agregar</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1A5899AB-26D8-204B-8DCB-06A48579AB43}" type="datetime1">
              <a:rPr lang="es-ES" smtClean="0"/>
              <a:t>24/9/19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8A0B6C-2F0D-9146-B965-5B2E4517E27B}" type="slidenum">
              <a:rPr lang="en-US" smtClean="0"/>
              <a:t>‹Nr.›</a:t>
            </a:fld>
            <a:endParaRPr lang="en-US"/>
          </a:p>
        </p:txBody>
      </p:sp>
    </p:spTree>
    <p:extLst>
      <p:ext uri="{BB962C8B-B14F-4D97-AF65-F5344CB8AC3E}">
        <p14:creationId xmlns:p14="http://schemas.microsoft.com/office/powerpoint/2010/main" val="2111313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s-ES" smtClean="0"/>
              <a:t>Clic para editar título</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24046C1-172E-6948-A732-515F1F1DC49B}" type="datetime1">
              <a:rPr lang="es-ES" smtClean="0"/>
              <a:t>24/9/19</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C8A0B6C-2F0D-9146-B965-5B2E4517E27B}" type="slidenum">
              <a:rPr lang="en-US" smtClean="0"/>
              <a:t>‹Nr.›</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347286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js.cytoscape.org/" TargetMode="Externa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4.xml.rels><?xml version="1.0" encoding="UTF-8" standalone="yes"?>
<Relationships xmlns="http://schemas.openxmlformats.org/package/2006/relationships"><Relationship Id="rId3" Type="http://schemas.openxmlformats.org/officeDocument/2006/relationships/hyperlink" Target="https://www.nytimes.com/interactive/2018/08/30/climate/how-much-hotter-is-your-hometown.html" TargetMode="External"/><Relationship Id="rId4" Type="http://schemas.openxmlformats.org/officeDocument/2006/relationships/hyperlink" Target="http://www.nytimes.com/projects/census/2010/map.html" TargetMode="External"/><Relationship Id="rId5" Type="http://schemas.openxmlformats.org/officeDocument/2006/relationships/hyperlink" Target="https://archive.nytimes.com/www.nytimes.com/interactive/2012/02/13/us/politics/2013-budget-proposal-graphic.html" TargetMode="External"/><Relationship Id="rId6" Type="http://schemas.openxmlformats.org/officeDocument/2006/relationships/hyperlink" Target="https://visual.ly/blog/10-things-you-can-learn-from-the-new-york-times-data-visualizations/" TargetMode="External"/><Relationship Id="rId7" Type="http://schemas.openxmlformats.org/officeDocument/2006/relationships/hyperlink" Target="https://getdolphins.com/blog/interactive-data-visualizations-new-york-times/" TargetMode="External"/><Relationship Id="rId1" Type="http://schemas.openxmlformats.org/officeDocument/2006/relationships/slideLayout" Target="../slideLayouts/slideLayout7.xml"/><Relationship Id="rId2" Type="http://schemas.openxmlformats.org/officeDocument/2006/relationships/notesSlide" Target="../notesSlides/notesSlide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8.xml"/><Relationship Id="rId3" Type="http://schemas.openxmlformats.org/officeDocument/2006/relationships/image" Target="../media/image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3.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7.xml"/><Relationship Id="rId2"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3.xml"/><Relationship Id="rId3" Type="http://schemas.openxmlformats.org/officeDocument/2006/relationships/image" Target="../media/image1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1"/>
          <p:cNvSpPr txBox="1">
            <a:spLocks/>
          </p:cNvSpPr>
          <p:nvPr/>
        </p:nvSpPr>
        <p:spPr>
          <a:xfrm>
            <a:off x="385011" y="2021305"/>
            <a:ext cx="11357810" cy="1060018"/>
          </a:xfrm>
          <a:prstGeom prst="rect">
            <a:avLst/>
          </a:prstGeom>
        </p:spPr>
        <p:txBody>
          <a:bodyPr>
            <a:normAutofit fontScale="85000"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sz="5800" dirty="0"/>
              <a:t>Visualización </a:t>
            </a:r>
            <a:r>
              <a:rPr lang="es-ES" sz="5800" dirty="0" smtClean="0"/>
              <a:t>Científica </a:t>
            </a:r>
            <a:r>
              <a:rPr lang="es-ES" sz="5800" dirty="0"/>
              <a:t>y </a:t>
            </a:r>
            <a:r>
              <a:rPr lang="es-ES" sz="5800" dirty="0" smtClean="0"/>
              <a:t>Analítica </a:t>
            </a:r>
            <a:r>
              <a:rPr lang="es-ES" sz="5800" dirty="0"/>
              <a:t>de </a:t>
            </a:r>
            <a:r>
              <a:rPr lang="es-ES" sz="5800" dirty="0" smtClean="0"/>
              <a:t>Datos</a:t>
            </a:r>
            <a:endParaRPr lang="en-US" sz="7100" dirty="0"/>
          </a:p>
        </p:txBody>
      </p:sp>
      <p:sp>
        <p:nvSpPr>
          <p:cNvPr id="4" name="Subtítulo 2"/>
          <p:cNvSpPr txBox="1">
            <a:spLocks/>
          </p:cNvSpPr>
          <p:nvPr/>
        </p:nvSpPr>
        <p:spPr>
          <a:xfrm>
            <a:off x="956518" y="4691811"/>
            <a:ext cx="10058400" cy="1143000"/>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2400" dirty="0" smtClean="0">
                <a:solidFill>
                  <a:schemeClr val="tx1"/>
                </a:solidFill>
              </a:rPr>
              <a:t>Escuela Politécnica Nacional</a:t>
            </a:r>
          </a:p>
          <a:p>
            <a:r>
              <a:rPr lang="es-ES" sz="2400" dirty="0" smtClean="0">
                <a:solidFill>
                  <a:schemeClr val="tx1"/>
                </a:solidFill>
              </a:rPr>
              <a:t>Programa de Maestría</a:t>
            </a:r>
            <a:endParaRPr lang="en-US" sz="2400" dirty="0">
              <a:solidFill>
                <a:schemeClr val="tx1"/>
              </a:solidFill>
            </a:endParaRPr>
          </a:p>
        </p:txBody>
      </p:sp>
      <p:sp>
        <p:nvSpPr>
          <p:cNvPr id="6" name="Subtítulo 2"/>
          <p:cNvSpPr txBox="1">
            <a:spLocks/>
          </p:cNvSpPr>
          <p:nvPr/>
        </p:nvSpPr>
        <p:spPr>
          <a:xfrm>
            <a:off x="956518" y="3761015"/>
            <a:ext cx="10058400" cy="458902"/>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400" kern="1200" cap="all" spc="200" baseline="0">
                <a:solidFill>
                  <a:schemeClr val="tx2"/>
                </a:solidFill>
                <a:latin typeface="+mj-lt"/>
                <a:ea typeface="+mn-ea"/>
                <a:cs typeface="+mn-cs"/>
              </a:defRPr>
            </a:lvl1pPr>
            <a:lvl2pPr marL="4572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2pPr>
            <a:lvl3pPr marL="914400" indent="0" algn="ctr" defTabSz="914400" rtl="0" eaLnBrk="1" latinLnBrk="0" hangingPunct="1">
              <a:lnSpc>
                <a:spcPct val="90000"/>
              </a:lnSpc>
              <a:spcBef>
                <a:spcPts val="200"/>
              </a:spcBef>
              <a:spcAft>
                <a:spcPts val="400"/>
              </a:spcAft>
              <a:buClr>
                <a:schemeClr val="accent1"/>
              </a:buClr>
              <a:buFont typeface="Calibri" pitchFamily="34" charset="0"/>
              <a:buNone/>
              <a:defRPr sz="2400" kern="1200">
                <a:solidFill>
                  <a:schemeClr val="tx1">
                    <a:lumMod val="75000"/>
                    <a:lumOff val="25000"/>
                  </a:schemeClr>
                </a:solidFill>
                <a:latin typeface="+mn-lt"/>
                <a:ea typeface="+mn-ea"/>
                <a:cs typeface="+mn-cs"/>
              </a:defRPr>
            </a:lvl3pPr>
            <a:lvl4pPr marL="1371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4pPr>
            <a:lvl5pPr marL="18288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5pPr>
            <a:lvl6pPr marL="22860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6pPr>
            <a:lvl7pPr marL="27432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7pPr>
            <a:lvl8pPr marL="32004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8pPr>
            <a:lvl9pPr marL="3657600" indent="0" algn="ctr" defTabSz="914400" rtl="0" eaLnBrk="1" latinLnBrk="0" hangingPunct="1">
              <a:lnSpc>
                <a:spcPct val="90000"/>
              </a:lnSpc>
              <a:spcBef>
                <a:spcPts val="200"/>
              </a:spcBef>
              <a:spcAft>
                <a:spcPts val="400"/>
              </a:spcAft>
              <a:buClr>
                <a:schemeClr val="accent1"/>
              </a:buClr>
              <a:buFont typeface="Calibri" pitchFamily="34" charset="0"/>
              <a:buNone/>
              <a:defRPr sz="2000" kern="1200">
                <a:solidFill>
                  <a:schemeClr val="tx1">
                    <a:lumMod val="75000"/>
                    <a:lumOff val="25000"/>
                  </a:schemeClr>
                </a:solidFill>
                <a:latin typeface="+mn-lt"/>
                <a:ea typeface="+mn-ea"/>
                <a:cs typeface="+mn-cs"/>
              </a:defRPr>
            </a:lvl9pPr>
          </a:lstStyle>
          <a:p>
            <a:r>
              <a:rPr lang="en-US" sz="2800" b="1" dirty="0" smtClean="0">
                <a:solidFill>
                  <a:schemeClr val="tx1"/>
                </a:solidFill>
              </a:rPr>
              <a:t>Lorena </a:t>
            </a:r>
            <a:r>
              <a:rPr lang="en-US" sz="2800" b="1" dirty="0" err="1" smtClean="0">
                <a:solidFill>
                  <a:schemeClr val="tx1"/>
                </a:solidFill>
              </a:rPr>
              <a:t>recalde</a:t>
            </a:r>
            <a:r>
              <a:rPr lang="en-US" sz="2800" b="1" dirty="0" smtClean="0">
                <a:solidFill>
                  <a:schemeClr val="tx1"/>
                </a:solidFill>
              </a:rPr>
              <a:t> </a:t>
            </a:r>
            <a:r>
              <a:rPr lang="en-US" sz="2800" b="1" cap="none" dirty="0" smtClean="0">
                <a:solidFill>
                  <a:schemeClr val="tx1"/>
                </a:solidFill>
              </a:rPr>
              <a:t>Ph.D.</a:t>
            </a:r>
            <a:endParaRPr lang="en-US" sz="2800" b="1" dirty="0">
              <a:solidFill>
                <a:schemeClr val="tx1"/>
              </a:solidFill>
            </a:endParaRPr>
          </a:p>
        </p:txBody>
      </p:sp>
      <p:sp>
        <p:nvSpPr>
          <p:cNvPr id="7" name="Subtítulo 2"/>
          <p:cNvSpPr txBox="1">
            <a:spLocks/>
          </p:cNvSpPr>
          <p:nvPr/>
        </p:nvSpPr>
        <p:spPr>
          <a:xfrm>
            <a:off x="956518" y="5834811"/>
            <a:ext cx="2734333" cy="47189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solidFill>
                  <a:schemeClr val="tx1"/>
                </a:solidFill>
              </a:rPr>
              <a:t>2019-B</a:t>
            </a:r>
            <a:endParaRPr lang="en-US" dirty="0">
              <a:solidFill>
                <a:schemeClr val="tx1"/>
              </a:solidFill>
            </a:endParaRPr>
          </a:p>
        </p:txBody>
      </p:sp>
    </p:spTree>
    <p:extLst>
      <p:ext uri="{BB962C8B-B14F-4D97-AF65-F5344CB8AC3E}">
        <p14:creationId xmlns:p14="http://schemas.microsoft.com/office/powerpoint/2010/main" val="7412995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err="1" smtClean="0">
                <a:latin typeface="Arial" charset="0"/>
              </a:rPr>
              <a:t>Warming</a:t>
            </a:r>
            <a:r>
              <a:rPr lang="es-ES_tradnl" sz="4400" dirty="0" smtClean="0">
                <a:latin typeface="Arial" charset="0"/>
              </a:rPr>
              <a:t> </a:t>
            </a:r>
            <a:r>
              <a:rPr lang="es-ES_tradnl" sz="4400" dirty="0">
                <a:latin typeface="Arial" charset="0"/>
              </a:rPr>
              <a:t>up </a:t>
            </a:r>
            <a:r>
              <a:rPr lang="es-ES_tradnl" sz="4400" dirty="0" err="1">
                <a:latin typeface="Arial" charset="0"/>
              </a:rPr>
              <a:t>sesion</a:t>
            </a:r>
            <a:r>
              <a:rPr lang="es-ES_tradnl" sz="4400" dirty="0">
                <a:latin typeface="Arial" charset="0"/>
              </a:rPr>
              <a:t>: </a:t>
            </a:r>
            <a:r>
              <a:rPr lang="es-ES_tradnl" sz="4400" dirty="0" smtClean="0">
                <a:latin typeface="Arial" charset="0"/>
              </a:rPr>
              <a:t/>
            </a:r>
            <a:br>
              <a:rPr lang="es-ES_tradnl" sz="4400" dirty="0" smtClean="0">
                <a:latin typeface="Arial" charset="0"/>
              </a:rPr>
            </a:br>
            <a:r>
              <a:rPr lang="es-ES_tradnl" sz="4400" dirty="0">
                <a:latin typeface="Arial" charset="0"/>
              </a:rPr>
              <a:t/>
            </a:r>
            <a:br>
              <a:rPr lang="es-ES_tradnl" sz="4400" dirty="0">
                <a:latin typeface="Arial" charset="0"/>
              </a:rPr>
            </a:br>
            <a:r>
              <a:rPr lang="es-ES_tradnl" sz="4400" dirty="0" err="1" smtClean="0">
                <a:latin typeface="Arial" charset="0"/>
              </a:rPr>
              <a:t>Gephi</a:t>
            </a:r>
            <a:r>
              <a:rPr lang="es-ES_tradnl" sz="4400" dirty="0" smtClean="0">
                <a:latin typeface="Arial" charset="0"/>
              </a:rPr>
              <a:t> </a:t>
            </a:r>
            <a:r>
              <a:rPr lang="es-ES_tradnl" sz="4400" dirty="0">
                <a:latin typeface="Arial" charset="0"/>
              </a:rPr>
              <a:t>para crear y visualizar grafos</a:t>
            </a:r>
            <a:br>
              <a:rPr lang="es-ES_tradnl" sz="4400" dirty="0">
                <a:latin typeface="Arial" charset="0"/>
              </a:rPr>
            </a:br>
            <a:endParaRPr lang="es-ES_tradnl" sz="4400" dirty="0">
              <a:latin typeface="Arial" charset="0"/>
            </a:endParaRPr>
          </a:p>
        </p:txBody>
      </p:sp>
    </p:spTree>
    <p:extLst>
      <p:ext uri="{BB962C8B-B14F-4D97-AF65-F5344CB8AC3E}">
        <p14:creationId xmlns:p14="http://schemas.microsoft.com/office/powerpoint/2010/main" val="10890718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Social </a:t>
            </a:r>
            <a:r>
              <a:rPr lang="en-US" sz="4400" dirty="0" smtClean="0"/>
              <a:t>network</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400" dirty="0"/>
              <a:t>Aquí hay algunas variedades de redes sociales:</a:t>
            </a:r>
          </a:p>
          <a:p>
            <a:pPr marL="292608" lvl="1" indent="0">
              <a:buClr>
                <a:schemeClr val="tx1"/>
              </a:buClr>
              <a:buNone/>
            </a:pPr>
            <a:r>
              <a:rPr lang="es-ES_tradnl" sz="2400" dirty="0"/>
              <a:t>• Redes telefónicas: los nodos en esta red son números de teléfono y representan individuos</a:t>
            </a:r>
          </a:p>
          <a:p>
            <a:pPr marL="292608" lvl="1" indent="0">
              <a:buClr>
                <a:schemeClr val="tx1"/>
              </a:buClr>
              <a:buNone/>
            </a:pPr>
            <a:r>
              <a:rPr lang="es-ES_tradnl" sz="2400" dirty="0"/>
              <a:t>• Redes de correo electrónico: los nodos representan direcciones de correo electrónico, que representan individuos</a:t>
            </a:r>
          </a:p>
          <a:p>
            <a:pPr marL="292608" lvl="1" indent="0">
              <a:buClr>
                <a:schemeClr val="tx1"/>
              </a:buClr>
              <a:buNone/>
            </a:pPr>
            <a:r>
              <a:rPr lang="es-ES_tradnl" sz="2400" dirty="0"/>
              <a:t>• Redes de colaboración: los nodos aquí representan individuos que publicaron trabajos de investigación; El borde que conecta dos nodos representa a dos individuos que publicaron uno o más artículos conjuntamente.</a:t>
            </a:r>
          </a:p>
          <a:p>
            <a:pPr>
              <a:buClr>
                <a:schemeClr val="tx1"/>
              </a:buClr>
              <a:buFont typeface="Arial" charset="0"/>
              <a:buChar char="•"/>
            </a:pPr>
            <a:r>
              <a:rPr lang="es-ES_tradnl" sz="2400" dirty="0" smtClean="0"/>
              <a:t>Las </a:t>
            </a:r>
            <a:r>
              <a:rPr lang="es-ES_tradnl" sz="2400" dirty="0"/>
              <a:t>redes sociales se modelan como gráficos no dirigidos. Las entidades son los nodos, y un borde conecta dos nodos si los nodos están relacionados por la relación que caracteriza a la red. Si hay un grado asociado con la relación, este grado se representa etiquetando los bordes.</a:t>
            </a:r>
          </a:p>
        </p:txBody>
      </p:sp>
    </p:spTree>
    <p:extLst>
      <p:ext uri="{BB962C8B-B14F-4D97-AF65-F5344CB8AC3E}">
        <p14:creationId xmlns:p14="http://schemas.microsoft.com/office/powerpoint/2010/main" val="1363776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Social network</a:t>
            </a:r>
          </a:p>
        </p:txBody>
      </p:sp>
      <p:sp>
        <p:nvSpPr>
          <p:cNvPr id="5" name="Marcador de contenido 2"/>
          <p:cNvSpPr txBox="1">
            <a:spLocks/>
          </p:cNvSpPr>
          <p:nvPr/>
        </p:nvSpPr>
        <p:spPr>
          <a:xfrm>
            <a:off x="672052" y="1436814"/>
            <a:ext cx="10757947" cy="327874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 Aquí hay un ejemplo en el que los datos de amistad de la escuela secundaria de Coleman </a:t>
            </a:r>
            <a:r>
              <a:rPr lang="es-ES_tradnl" sz="2400" dirty="0" smtClean="0"/>
              <a:t>se </a:t>
            </a:r>
            <a:r>
              <a:rPr lang="es-ES_tradnl" sz="2400" dirty="0"/>
              <a:t>utilizan para </a:t>
            </a:r>
            <a:r>
              <a:rPr lang="es-ES_tradnl" sz="2400" dirty="0" smtClean="0"/>
              <a:t>su análisis</a:t>
            </a:r>
            <a:r>
              <a:rPr lang="es-ES_tradnl" sz="2400" dirty="0"/>
              <a:t>. </a:t>
            </a:r>
            <a:endParaRPr lang="es-ES_tradnl" sz="2400" dirty="0" smtClean="0"/>
          </a:p>
          <a:p>
            <a:pPr>
              <a:buClr>
                <a:schemeClr val="tx1"/>
              </a:buClr>
              <a:buFont typeface="Arial" charset="0"/>
              <a:buChar char="•"/>
            </a:pPr>
            <a:r>
              <a:rPr lang="es-ES_tradnl" sz="2400" dirty="0" smtClean="0"/>
              <a:t>Los </a:t>
            </a:r>
            <a:r>
              <a:rPr lang="es-ES_tradnl" sz="2400" dirty="0"/>
              <a:t>datos provienen de una investigación sobre los lazos de amistad entre 73 </a:t>
            </a:r>
            <a:r>
              <a:rPr lang="es-ES_tradnl" sz="2400" dirty="0" smtClean="0"/>
              <a:t>muchachos en </a:t>
            </a:r>
            <a:r>
              <a:rPr lang="es-ES_tradnl" sz="2400" dirty="0"/>
              <a:t>una escuela secundaria en un año académico </a:t>
            </a:r>
            <a:r>
              <a:rPr lang="es-ES_tradnl" sz="2400" dirty="0" smtClean="0"/>
              <a:t>elegido. </a:t>
            </a:r>
          </a:p>
        </p:txBody>
      </p:sp>
      <p:pic>
        <p:nvPicPr>
          <p:cNvPr id="3" name="Imagen 2"/>
          <p:cNvPicPr>
            <a:picLocks noChangeAspect="1"/>
          </p:cNvPicPr>
          <p:nvPr/>
        </p:nvPicPr>
        <p:blipFill>
          <a:blip r:embed="rId3"/>
          <a:stretch>
            <a:fillRect/>
          </a:stretch>
        </p:blipFill>
        <p:spPr>
          <a:xfrm>
            <a:off x="672052" y="3258277"/>
            <a:ext cx="6615335" cy="3142569"/>
          </a:xfrm>
          <a:prstGeom prst="rect">
            <a:avLst/>
          </a:prstGeom>
        </p:spPr>
      </p:pic>
      <p:sp>
        <p:nvSpPr>
          <p:cNvPr id="6" name="Marcador de contenido 2"/>
          <p:cNvSpPr txBox="1">
            <a:spLocks/>
          </p:cNvSpPr>
          <p:nvPr/>
        </p:nvSpPr>
        <p:spPr>
          <a:xfrm>
            <a:off x="7485321" y="3190191"/>
            <a:ext cx="4486939" cy="3278743"/>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smtClean="0"/>
              <a:t>Los vínculos para </a:t>
            </a:r>
            <a:r>
              <a:rPr lang="es-ES_tradnl" sz="2400" dirty="0"/>
              <a:t>todos los informantes </a:t>
            </a:r>
            <a:r>
              <a:rPr lang="es-ES_tradnl" sz="2400" dirty="0" smtClean="0"/>
              <a:t>se extraen en dos </a:t>
            </a:r>
            <a:r>
              <a:rPr lang="es-ES_tradnl" sz="2400" dirty="0"/>
              <a:t>puntos de tiempo (otoño y primavera</a:t>
            </a:r>
            <a:r>
              <a:rPr lang="es-ES_tradnl" sz="2400" dirty="0" smtClean="0"/>
              <a:t>).</a:t>
            </a:r>
          </a:p>
          <a:p>
            <a:pPr>
              <a:buClr>
                <a:schemeClr val="tx1"/>
              </a:buClr>
              <a:buFont typeface="Arial" charset="0"/>
              <a:buChar char="•"/>
            </a:pPr>
            <a:r>
              <a:rPr lang="es-ES_tradnl" sz="2400" dirty="0" smtClean="0"/>
              <a:t>En una </a:t>
            </a:r>
            <a:r>
              <a:rPr lang="es-ES_tradnl" sz="2400" dirty="0" err="1" smtClean="0"/>
              <a:t>representaci</a:t>
            </a:r>
            <a:r>
              <a:rPr lang="es-ES" sz="2400" dirty="0" err="1" smtClean="0"/>
              <a:t>ón</a:t>
            </a:r>
            <a:r>
              <a:rPr lang="es-ES" sz="2400" dirty="0" smtClean="0"/>
              <a:t> de los datos a manera de grafo </a:t>
            </a:r>
            <a:r>
              <a:rPr lang="es-ES_tradnl" sz="2400" dirty="0"/>
              <a:t>e</a:t>
            </a:r>
            <a:r>
              <a:rPr lang="es-ES_tradnl" sz="2400" dirty="0" smtClean="0"/>
              <a:t>l </a:t>
            </a:r>
            <a:r>
              <a:rPr lang="es-ES_tradnl" sz="2400" dirty="0"/>
              <a:t>nodo denota un alumno específico y la línea representa el vínculo entre dos alumnos.</a:t>
            </a:r>
          </a:p>
        </p:txBody>
      </p:sp>
    </p:spTree>
    <p:extLst>
      <p:ext uri="{BB962C8B-B14F-4D97-AF65-F5344CB8AC3E}">
        <p14:creationId xmlns:p14="http://schemas.microsoft.com/office/powerpoint/2010/main" val="4230982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n-US" altLang="ko-KR" dirty="0" err="1" smtClean="0"/>
              <a:t>Polarizaci</a:t>
            </a:r>
            <a:r>
              <a:rPr lang="es-ES" altLang="ko-KR" dirty="0" err="1" smtClean="0"/>
              <a:t>ón</a:t>
            </a:r>
            <a:endParaRPr lang="ko-KR" altLang="en-US" dirty="0"/>
          </a:p>
        </p:txBody>
      </p:sp>
      <p:pic>
        <p:nvPicPr>
          <p:cNvPr id="4" name="Imagen 3"/>
          <p:cNvPicPr>
            <a:picLocks noChangeAspect="1"/>
          </p:cNvPicPr>
          <p:nvPr/>
        </p:nvPicPr>
        <p:blipFill rotWithShape="1">
          <a:blip r:embed="rId2"/>
          <a:srcRect b="12580"/>
          <a:stretch/>
        </p:blipFill>
        <p:spPr>
          <a:xfrm>
            <a:off x="2573079" y="1913859"/>
            <a:ext cx="6648893" cy="4359349"/>
          </a:xfrm>
          <a:prstGeom prst="rect">
            <a:avLst/>
          </a:prstGeom>
        </p:spPr>
      </p:pic>
    </p:spTree>
    <p:extLst>
      <p:ext uri="{BB962C8B-B14F-4D97-AF65-F5344CB8AC3E}">
        <p14:creationId xmlns:p14="http://schemas.microsoft.com/office/powerpoint/2010/main" val="787821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s-ES" altLang="ko-KR" dirty="0" smtClean="0"/>
              <a:t>Grafo interactivo: </a:t>
            </a:r>
            <a:r>
              <a:rPr lang="es-ES" altLang="ko-KR" dirty="0" err="1" smtClean="0"/>
              <a:t>wine</a:t>
            </a:r>
            <a:r>
              <a:rPr lang="es-ES" altLang="ko-KR" dirty="0" smtClean="0"/>
              <a:t> and </a:t>
            </a:r>
            <a:r>
              <a:rPr lang="es-ES" altLang="ko-KR" dirty="0" err="1" smtClean="0"/>
              <a:t>cheese</a:t>
            </a:r>
            <a:endParaRPr lang="ko-KR" altLang="en-US" dirty="0"/>
          </a:p>
        </p:txBody>
      </p:sp>
      <p:sp>
        <p:nvSpPr>
          <p:cNvPr id="3" name="CuadroTexto 2"/>
          <p:cNvSpPr txBox="1"/>
          <p:nvPr/>
        </p:nvSpPr>
        <p:spPr>
          <a:xfrm>
            <a:off x="1097280" y="2141621"/>
            <a:ext cx="3509359" cy="523220"/>
          </a:xfrm>
          <a:prstGeom prst="rect">
            <a:avLst/>
          </a:prstGeom>
          <a:noFill/>
        </p:spPr>
        <p:txBody>
          <a:bodyPr wrap="none" rtlCol="0">
            <a:spAutoFit/>
          </a:bodyPr>
          <a:lstStyle/>
          <a:p>
            <a:r>
              <a:rPr lang="en-US" sz="2800" dirty="0">
                <a:hlinkClick r:id="rId2"/>
              </a:rPr>
              <a:t>http://</a:t>
            </a:r>
            <a:r>
              <a:rPr lang="en-US" sz="2800" dirty="0" err="1">
                <a:hlinkClick r:id="rId2"/>
              </a:rPr>
              <a:t>js.cytoscape.org</a:t>
            </a:r>
            <a:endParaRPr lang="en-US" sz="2800" dirty="0"/>
          </a:p>
        </p:txBody>
      </p:sp>
      <p:pic>
        <p:nvPicPr>
          <p:cNvPr id="5" name="Imagen 4"/>
          <p:cNvPicPr>
            <a:picLocks noChangeAspect="1"/>
          </p:cNvPicPr>
          <p:nvPr/>
        </p:nvPicPr>
        <p:blipFill>
          <a:blip r:embed="rId3"/>
          <a:stretch>
            <a:fillRect/>
          </a:stretch>
        </p:blipFill>
        <p:spPr>
          <a:xfrm>
            <a:off x="5510463" y="2141621"/>
            <a:ext cx="4511508" cy="4108126"/>
          </a:xfrm>
          <a:prstGeom prst="rect">
            <a:avLst/>
          </a:prstGeom>
        </p:spPr>
      </p:pic>
    </p:spTree>
    <p:extLst>
      <p:ext uri="{BB962C8B-B14F-4D97-AF65-F5344CB8AC3E}">
        <p14:creationId xmlns:p14="http://schemas.microsoft.com/office/powerpoint/2010/main" val="1671216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p:txBody>
          <a:bodyPr>
            <a:normAutofit/>
          </a:bodyPr>
          <a:lstStyle/>
          <a:p>
            <a:r>
              <a:rPr lang="es-ES" altLang="ko-KR" dirty="0" smtClean="0"/>
              <a:t>Instalar </a:t>
            </a:r>
            <a:r>
              <a:rPr lang="es-ES" altLang="ko-KR" dirty="0" err="1" smtClean="0"/>
              <a:t>Gephi</a:t>
            </a:r>
            <a:endParaRPr lang="ko-KR" altLang="en-US" dirty="0"/>
          </a:p>
        </p:txBody>
      </p:sp>
      <p:pic>
        <p:nvPicPr>
          <p:cNvPr id="4" name="Imagen 3"/>
          <p:cNvPicPr>
            <a:picLocks noChangeAspect="1"/>
          </p:cNvPicPr>
          <p:nvPr/>
        </p:nvPicPr>
        <p:blipFill>
          <a:blip r:embed="rId2"/>
          <a:stretch>
            <a:fillRect/>
          </a:stretch>
        </p:blipFill>
        <p:spPr>
          <a:xfrm>
            <a:off x="1702869" y="2011151"/>
            <a:ext cx="8847221" cy="4172529"/>
          </a:xfrm>
          <a:prstGeom prst="rect">
            <a:avLst/>
          </a:prstGeom>
        </p:spPr>
      </p:pic>
    </p:spTree>
    <p:extLst>
      <p:ext uri="{BB962C8B-B14F-4D97-AF65-F5344CB8AC3E}">
        <p14:creationId xmlns:p14="http://schemas.microsoft.com/office/powerpoint/2010/main" val="11919198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16</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814841878"/>
              </p:ext>
            </p:extLst>
          </p:nvPr>
        </p:nvGraphicFramePr>
        <p:xfrm>
          <a:off x="1004047" y="2474258"/>
          <a:ext cx="10151633" cy="2046940"/>
        </p:xfrm>
        <a:graphic>
          <a:graphicData uri="http://schemas.openxmlformats.org/drawingml/2006/table">
            <a:tbl>
              <a:tblPr/>
              <a:tblGrid>
                <a:gridCol w="10151633"/>
              </a:tblGrid>
              <a:tr h="511735">
                <a:tc>
                  <a:txBody>
                    <a:bodyPr/>
                    <a:lstStyle/>
                    <a:p>
                      <a:pPr algn="l" rtl="0" fontAlgn="b"/>
                      <a:r>
                        <a:rPr lang="es-ES_tradnl" sz="2800" b="0" i="0" u="none" strike="noStrike" dirty="0" err="1">
                          <a:solidFill>
                            <a:schemeClr val="tx1"/>
                          </a:solidFill>
                          <a:effectLst/>
                          <a:latin typeface="Arial" charset="0"/>
                        </a:rPr>
                        <a:t>Warming</a:t>
                      </a:r>
                      <a:r>
                        <a:rPr lang="es-ES_tradnl" sz="2800" b="0" i="0" u="none" strike="noStrike" dirty="0">
                          <a:solidFill>
                            <a:schemeClr val="tx1"/>
                          </a:solidFill>
                          <a:effectLst/>
                          <a:latin typeface="Arial" charset="0"/>
                        </a:rPr>
                        <a:t> up </a:t>
                      </a:r>
                      <a:r>
                        <a:rPr lang="es-ES_tradnl" sz="2800" b="0" i="0" u="none" strike="noStrike" dirty="0" err="1">
                          <a:solidFill>
                            <a:schemeClr val="tx1"/>
                          </a:solidFill>
                          <a:effectLst/>
                          <a:latin typeface="Arial" charset="0"/>
                        </a:rPr>
                        <a:t>sesion</a:t>
                      </a:r>
                      <a:r>
                        <a:rPr lang="es-ES_tradnl" sz="2800" b="0" i="0" u="none" strike="noStrike" dirty="0">
                          <a:solidFill>
                            <a:schemeClr val="tx1"/>
                          </a:solidFill>
                          <a:effectLst/>
                          <a:latin typeface="Arial" charset="0"/>
                        </a:rPr>
                        <a:t>: </a:t>
                      </a:r>
                      <a:r>
                        <a:rPr lang="es-ES_tradnl" sz="2800" b="0" i="0" u="none" strike="noStrike" dirty="0" err="1">
                          <a:solidFill>
                            <a:schemeClr val="tx1"/>
                          </a:solidFill>
                          <a:effectLst/>
                          <a:latin typeface="Arial" charset="0"/>
                        </a:rPr>
                        <a:t>Gephi</a:t>
                      </a:r>
                      <a:r>
                        <a:rPr lang="es-ES_tradnl" sz="2800" b="0" i="0" u="none" strike="noStrike" dirty="0">
                          <a:solidFill>
                            <a:schemeClr val="tx1"/>
                          </a:solidFill>
                          <a:effectLst/>
                          <a:latin typeface="Arial" charset="0"/>
                        </a:rPr>
                        <a:t> para crear y visualizar grafos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FF0000"/>
                          </a:solidFill>
                          <a:effectLst/>
                          <a:latin typeface="Arial" charset="0"/>
                        </a:rPr>
                        <a:t>Qué es la visualización y porqué es importante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000000"/>
                          </a:solidFill>
                          <a:effectLst/>
                          <a:latin typeface="Arial" charset="0"/>
                        </a:rPr>
                        <a:t>Efectividad de una representación visual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000000"/>
                          </a:solidFill>
                          <a:effectLst/>
                          <a:latin typeface="Arial" charset="0"/>
                        </a:rPr>
                        <a:t>Ejemplos de varias visualizaciones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4117495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Qué es la visualización </a:t>
            </a:r>
            <a:r>
              <a:rPr lang="es-ES_tradnl" sz="4400" dirty="0" smtClean="0">
                <a:solidFill>
                  <a:schemeClr val="tx1"/>
                </a:solidFill>
                <a:latin typeface="Arial" charset="0"/>
              </a:rPr>
              <a:t/>
            </a:r>
            <a:br>
              <a:rPr lang="es-ES_tradnl" sz="4400" dirty="0" smtClean="0">
                <a:solidFill>
                  <a:schemeClr val="tx1"/>
                </a:solidFill>
                <a:latin typeface="Arial" charset="0"/>
              </a:rPr>
            </a:br>
            <a:r>
              <a:rPr lang="es-ES_tradnl" sz="4400" dirty="0" smtClean="0">
                <a:solidFill>
                  <a:schemeClr val="tx1"/>
                </a:solidFill>
                <a:latin typeface="Arial" charset="0"/>
              </a:rPr>
              <a:t>y </a:t>
            </a:r>
            <a:r>
              <a:rPr lang="es-ES_tradnl" sz="4400" dirty="0">
                <a:solidFill>
                  <a:schemeClr val="tx1"/>
                </a:solidFill>
                <a:latin typeface="Arial" charset="0"/>
              </a:rPr>
              <a:t>porqué es importante</a:t>
            </a:r>
          </a:p>
        </p:txBody>
      </p:sp>
    </p:spTree>
    <p:extLst>
      <p:ext uri="{BB962C8B-B14F-4D97-AF65-F5344CB8AC3E}">
        <p14:creationId xmlns:p14="http://schemas.microsoft.com/office/powerpoint/2010/main" val="5685830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¿Qué es </a:t>
            </a:r>
            <a:r>
              <a:rPr lang="es-ES_tradnl" sz="4400" dirty="0" smtClean="0"/>
              <a:t>Vis?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600" dirty="0"/>
              <a:t>Los sistemas de visualización basados en computadora proporcionan representaciones visuales de conjuntos de datos diseñados para ayudar a las personas a realizar tareas de manera más efectiva. </a:t>
            </a:r>
            <a:endParaRPr lang="es-ES_tradnl" sz="2600" dirty="0" smtClean="0"/>
          </a:p>
          <a:p>
            <a:pPr>
              <a:buClr>
                <a:schemeClr val="accent2">
                  <a:lumMod val="75000"/>
                </a:schemeClr>
              </a:buClr>
              <a:buFont typeface="Wingdings" charset="2"/>
              <a:buChar char="v"/>
            </a:pPr>
            <a:endParaRPr lang="es-ES_tradnl" sz="2600" dirty="0"/>
          </a:p>
          <a:p>
            <a:pPr>
              <a:buClr>
                <a:schemeClr val="accent2">
                  <a:lumMod val="75000"/>
                </a:schemeClr>
              </a:buClr>
              <a:buFont typeface="Wingdings" charset="2"/>
              <a:buChar char="v"/>
            </a:pPr>
            <a:r>
              <a:rPr lang="es-ES_tradnl" sz="2600" dirty="0" smtClean="0"/>
              <a:t>La </a:t>
            </a:r>
            <a:r>
              <a:rPr lang="es-ES_tradnl" sz="2600" dirty="0"/>
              <a:t>visualización es adecuada cuando existe la necesidad de aumentar las capacidades </a:t>
            </a:r>
            <a:r>
              <a:rPr lang="es-ES_tradnl" sz="2600" dirty="0" smtClean="0"/>
              <a:t>humanas, especialmente si que quiere dar a las personas una herramienta que les apoye en la toma </a:t>
            </a:r>
            <a:r>
              <a:rPr lang="es-ES_tradnl" sz="2600" dirty="0"/>
              <a:t>de </a:t>
            </a:r>
            <a:r>
              <a:rPr lang="es-ES_tradnl" sz="2600" dirty="0" smtClean="0"/>
              <a:t>decisiones. </a:t>
            </a:r>
            <a:endParaRPr lang="es-ES_tradnl" sz="2600" dirty="0"/>
          </a:p>
        </p:txBody>
      </p:sp>
    </p:spTree>
    <p:extLst>
      <p:ext uri="{BB962C8B-B14F-4D97-AF65-F5344CB8AC3E}">
        <p14:creationId xmlns:p14="http://schemas.microsoft.com/office/powerpoint/2010/main" val="14645259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19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¿Qué es </a:t>
            </a:r>
            <a:r>
              <a:rPr lang="es-ES_tradnl" sz="4400" dirty="0" smtClean="0"/>
              <a:t>Vis?</a:t>
            </a:r>
            <a:endParaRPr lang="en-US" sz="4400" dirty="0"/>
          </a:p>
        </p:txBody>
      </p:sp>
      <p:sp>
        <p:nvSpPr>
          <p:cNvPr id="5" name="Marcador de contenido 2"/>
          <p:cNvSpPr txBox="1">
            <a:spLocks/>
          </p:cNvSpPr>
          <p:nvPr/>
        </p:nvSpPr>
        <p:spPr>
          <a:xfrm>
            <a:off x="907560" y="2024806"/>
            <a:ext cx="10385280" cy="4267474"/>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El espacio de diseño de posibles modismos de visualización es enorme e incluye las consideraciones de cómo </a:t>
            </a:r>
            <a:r>
              <a:rPr lang="es-ES_tradnl" sz="2800" i="1" dirty="0"/>
              <a:t>crear</a:t>
            </a:r>
            <a:r>
              <a:rPr lang="es-ES_tradnl" sz="2800" dirty="0"/>
              <a:t> y como </a:t>
            </a:r>
            <a:r>
              <a:rPr lang="es-ES_tradnl" sz="2800" i="1" dirty="0"/>
              <a:t>interactuar</a:t>
            </a:r>
            <a:r>
              <a:rPr lang="es-ES_tradnl" sz="2800" dirty="0"/>
              <a:t> con representaciones visuales. </a:t>
            </a:r>
          </a:p>
          <a:p>
            <a:pPr>
              <a:buClr>
                <a:schemeClr val="accent2">
                  <a:lumMod val="75000"/>
                </a:schemeClr>
              </a:buClr>
              <a:buFont typeface="Wingdings" charset="2"/>
              <a:buChar char="v"/>
            </a:pPr>
            <a:r>
              <a:rPr lang="es-ES_tradnl" sz="2800" dirty="0" smtClean="0"/>
              <a:t>El </a:t>
            </a:r>
            <a:r>
              <a:rPr lang="es-ES_tradnl" sz="2800" dirty="0"/>
              <a:t>diseño de visualización está lleno de compensaciones, y la mayoría de las posibilidades en el espacio de diseño no </a:t>
            </a:r>
            <a:r>
              <a:rPr lang="es-ES_tradnl" sz="2800" dirty="0" smtClean="0"/>
              <a:t>siempre son </a:t>
            </a:r>
            <a:r>
              <a:rPr lang="es-ES_tradnl" sz="2800" dirty="0"/>
              <a:t>efectivas para una tarea en particular, por lo </a:t>
            </a:r>
            <a:r>
              <a:rPr lang="es-ES_tradnl" sz="2800" dirty="0" smtClean="0"/>
              <a:t>que validar </a:t>
            </a:r>
            <a:r>
              <a:rPr lang="es-ES_tradnl" sz="2800" dirty="0"/>
              <a:t>la efectividad de un diseño es tanto necesario como difícil. </a:t>
            </a:r>
            <a:endParaRPr lang="es-ES_tradnl" sz="2800" dirty="0" smtClean="0"/>
          </a:p>
        </p:txBody>
      </p:sp>
    </p:spTree>
    <p:extLst>
      <p:ext uri="{BB962C8B-B14F-4D97-AF65-F5344CB8AC3E}">
        <p14:creationId xmlns:p14="http://schemas.microsoft.com/office/powerpoint/2010/main" val="210604660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6109" y="257392"/>
            <a:ext cx="10058400" cy="1292928"/>
          </a:xfrm>
        </p:spPr>
        <p:txBody>
          <a:bodyPr>
            <a:normAutofit/>
          </a:bodyPr>
          <a:lstStyle/>
          <a:p>
            <a:r>
              <a:rPr lang="es-ES" sz="3600" dirty="0" smtClean="0"/>
              <a:t>Un poco sobre mi investigación</a:t>
            </a:r>
            <a:endParaRPr lang="en-US" sz="36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2</a:t>
            </a:fld>
            <a:endParaRPr lang="en-US" sz="1600" dirty="0"/>
          </a:p>
        </p:txBody>
      </p:sp>
      <p:sp>
        <p:nvSpPr>
          <p:cNvPr id="8" name="CuadroTexto 7"/>
          <p:cNvSpPr txBox="1"/>
          <p:nvPr/>
        </p:nvSpPr>
        <p:spPr>
          <a:xfrm>
            <a:off x="4451128" y="3113344"/>
            <a:ext cx="3629432" cy="1323439"/>
          </a:xfrm>
          <a:prstGeom prst="rect">
            <a:avLst/>
          </a:prstGeom>
          <a:noFill/>
        </p:spPr>
        <p:txBody>
          <a:bodyPr wrap="square" rtlCol="0">
            <a:spAutoFit/>
          </a:bodyPr>
          <a:lstStyle/>
          <a:p>
            <a:r>
              <a:rPr lang="en-US" sz="2000" dirty="0" smtClean="0"/>
              <a:t>#</a:t>
            </a:r>
            <a:r>
              <a:rPr lang="en-US" sz="2000" dirty="0" err="1" smtClean="0"/>
              <a:t>CollaborativeUrbanPlanning</a:t>
            </a:r>
            <a:endParaRPr lang="en-US" sz="2000" dirty="0" smtClean="0"/>
          </a:p>
          <a:p>
            <a:r>
              <a:rPr lang="en-US" sz="2000" dirty="0" smtClean="0"/>
              <a:t>#Cognitive-</a:t>
            </a:r>
            <a:r>
              <a:rPr lang="en-US" sz="2000" dirty="0" err="1" smtClean="0"/>
              <a:t>basedMockupsDesign</a:t>
            </a:r>
            <a:endParaRPr lang="en-US" sz="2000" dirty="0" smtClean="0"/>
          </a:p>
          <a:p>
            <a:r>
              <a:rPr lang="en-US" sz="2000" dirty="0" smtClean="0"/>
              <a:t>#JSON-</a:t>
            </a:r>
            <a:r>
              <a:rPr lang="en-US" sz="2000" dirty="0" err="1" smtClean="0"/>
              <a:t>LDEducationalResources</a:t>
            </a:r>
            <a:endParaRPr lang="en-US" sz="2000" dirty="0" smtClean="0">
              <a:solidFill>
                <a:schemeClr val="accent1"/>
              </a:solidFill>
            </a:endParaRPr>
          </a:p>
          <a:p>
            <a:r>
              <a:rPr lang="en-US" sz="2000" dirty="0" smtClean="0">
                <a:solidFill>
                  <a:schemeClr val="accent1"/>
                </a:solidFill>
              </a:rPr>
              <a:t>#</a:t>
            </a:r>
            <a:r>
              <a:rPr lang="en-US" sz="2000" dirty="0" err="1" smtClean="0">
                <a:solidFill>
                  <a:schemeClr val="accent1"/>
                </a:solidFill>
              </a:rPr>
              <a:t>FairGroupRecommenders</a:t>
            </a:r>
            <a:endParaRPr lang="en-US" sz="2000" dirty="0">
              <a:solidFill>
                <a:schemeClr val="accent1"/>
              </a:solidFill>
            </a:endParaRPr>
          </a:p>
        </p:txBody>
      </p:sp>
      <p:pic>
        <p:nvPicPr>
          <p:cNvPr id="9" name="Imagen 8"/>
          <p:cNvPicPr>
            <a:picLocks noChangeAspect="1"/>
          </p:cNvPicPr>
          <p:nvPr/>
        </p:nvPicPr>
        <p:blipFill rotWithShape="1">
          <a:blip r:embed="rId3">
            <a:extLst>
              <a:ext uri="{28A0092B-C50C-407E-A947-70E740481C1C}">
                <a14:useLocalDpi xmlns:a14="http://schemas.microsoft.com/office/drawing/2010/main" val="0"/>
              </a:ext>
            </a:extLst>
          </a:blip>
          <a:srcRect b="15771"/>
          <a:stretch/>
        </p:blipFill>
        <p:spPr>
          <a:xfrm>
            <a:off x="987341" y="3765554"/>
            <a:ext cx="2362280" cy="1789252"/>
          </a:xfrm>
          <a:prstGeom prst="rect">
            <a:avLst/>
          </a:prstGeom>
        </p:spPr>
      </p:pic>
      <p:sp>
        <p:nvSpPr>
          <p:cNvPr id="10" name="Rectángulo 9"/>
          <p:cNvSpPr/>
          <p:nvPr/>
        </p:nvSpPr>
        <p:spPr>
          <a:xfrm>
            <a:off x="935876" y="2051516"/>
            <a:ext cx="2465211" cy="1569660"/>
          </a:xfrm>
          <a:prstGeom prst="rect">
            <a:avLst/>
          </a:prstGeom>
          <a:noFill/>
        </p:spPr>
        <p:txBody>
          <a:bodyPr wrap="square" lIns="91440" tIns="45720" rIns="91440" bIns="45720">
            <a:spAutoFit/>
          </a:bodyPr>
          <a:lstStyle/>
          <a:p>
            <a:pPr algn="ctr"/>
            <a:r>
              <a:rPr lang="es-ES" sz="3200" b="1" cap="none" spc="0" dirty="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Planificación </a:t>
            </a:r>
            <a:r>
              <a:rPr lang="es-ES" sz="3200" b="1" cap="none" spc="0" smtClean="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rPr>
              <a:t>Urbana Cognitiva</a:t>
            </a:r>
            <a:endParaRPr lang="es-ES" sz="3200" b="1" cap="none" spc="0" dirty="0">
              <a:ln w="12700">
                <a:solidFill>
                  <a:schemeClr val="tx2">
                    <a:lumMod val="75000"/>
                  </a:schemeClr>
                </a:solidFill>
                <a:prstDash val="solid"/>
              </a:ln>
              <a:solidFill>
                <a:schemeClr val="tx2">
                  <a:lumMod val="20000"/>
                  <a:lumOff val="80000"/>
                </a:schemeClr>
              </a:solidFill>
              <a:effectLst>
                <a:outerShdw dist="38100" dir="2640000" algn="bl" rotWithShape="0">
                  <a:schemeClr val="tx2">
                    <a:lumMod val="75000"/>
                  </a:schemeClr>
                </a:outerShdw>
              </a:effectLst>
            </a:endParaRPr>
          </a:p>
        </p:txBody>
      </p:sp>
      <p:pic>
        <p:nvPicPr>
          <p:cNvPr id="11" name="Imagen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98373" y="3998892"/>
            <a:ext cx="1700463" cy="1700463"/>
          </a:xfrm>
          <a:prstGeom prst="rect">
            <a:avLst/>
          </a:prstGeom>
        </p:spPr>
      </p:pic>
      <p:pic>
        <p:nvPicPr>
          <p:cNvPr id="13" name="Imagen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40220" y="1949803"/>
            <a:ext cx="1758616" cy="1875857"/>
          </a:xfrm>
          <a:prstGeom prst="rect">
            <a:avLst/>
          </a:prstGeom>
        </p:spPr>
      </p:pic>
    </p:spTree>
    <p:extLst>
      <p:ext uri="{BB962C8B-B14F-4D97-AF65-F5344CB8AC3E}">
        <p14:creationId xmlns:p14="http://schemas.microsoft.com/office/powerpoint/2010/main" val="12183271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¿Qué es </a:t>
            </a:r>
            <a:r>
              <a:rPr lang="es-ES_tradnl" sz="4400" dirty="0" smtClean="0"/>
              <a:t>Vis?</a:t>
            </a:r>
            <a:endParaRPr lang="en-US" sz="4400" dirty="0"/>
          </a:p>
        </p:txBody>
      </p:sp>
      <p:sp>
        <p:nvSpPr>
          <p:cNvPr id="5" name="Marcador de contenido 2"/>
          <p:cNvSpPr txBox="1">
            <a:spLocks/>
          </p:cNvSpPr>
          <p:nvPr/>
        </p:nvSpPr>
        <p:spPr>
          <a:xfrm>
            <a:off x="907560" y="2474258"/>
            <a:ext cx="10385280" cy="3818021"/>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Los diseñadores de visualización deben tener en cuenta tres tipos muy diferentes de limitaciones de recursos: los de las computadoras, los humanos y las pantallas. </a:t>
            </a:r>
          </a:p>
          <a:p>
            <a:pPr>
              <a:buClr>
                <a:schemeClr val="accent2">
                  <a:lumMod val="75000"/>
                </a:schemeClr>
              </a:buClr>
              <a:buFont typeface="Wingdings" charset="2"/>
              <a:buChar char="v"/>
            </a:pPr>
            <a:r>
              <a:rPr lang="es-ES_tradnl" sz="2800" dirty="0"/>
              <a:t>El uso de la visualización se puede analizar en términos de por qué el usuario </a:t>
            </a:r>
            <a:r>
              <a:rPr lang="es-ES_tradnl" sz="2800" dirty="0" smtClean="0"/>
              <a:t>la </a:t>
            </a:r>
            <a:r>
              <a:rPr lang="es-ES_tradnl" sz="2800" dirty="0"/>
              <a:t>necesita, </a:t>
            </a:r>
            <a:r>
              <a:rPr lang="es-ES_tradnl" sz="2800" dirty="0" smtClean="0"/>
              <a:t>y qué </a:t>
            </a:r>
            <a:r>
              <a:rPr lang="es-ES_tradnl" sz="2800" dirty="0"/>
              <a:t>datos se </a:t>
            </a:r>
            <a:r>
              <a:rPr lang="es-ES_tradnl" sz="2800" dirty="0" smtClean="0"/>
              <a:t>muestran.</a:t>
            </a:r>
            <a:endParaRPr lang="es-ES_tradnl" sz="2600" dirty="0"/>
          </a:p>
        </p:txBody>
      </p:sp>
    </p:spTree>
    <p:extLst>
      <p:ext uri="{BB962C8B-B14F-4D97-AF65-F5344CB8AC3E}">
        <p14:creationId xmlns:p14="http://schemas.microsoft.com/office/powerpoint/2010/main" val="175738320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La visualización permite a las personas analizar datos cuando no </a:t>
            </a:r>
            <a:r>
              <a:rPr lang="es-ES_tradnl" sz="2800" dirty="0" smtClean="0"/>
              <a:t>saben, por adelantado, exactamente </a:t>
            </a:r>
            <a:r>
              <a:rPr lang="es-ES_tradnl" sz="2800" dirty="0"/>
              <a:t>qué preguntas necesitan </a:t>
            </a:r>
            <a:r>
              <a:rPr lang="es-ES_tradnl" sz="2800" dirty="0" smtClean="0"/>
              <a:t>hacer. </a:t>
            </a:r>
          </a:p>
          <a:p>
            <a:pPr>
              <a:buClr>
                <a:schemeClr val="accent2">
                  <a:lumMod val="75000"/>
                </a:schemeClr>
              </a:buClr>
              <a:buFont typeface="Wingdings" charset="2"/>
              <a:buChar char="v"/>
            </a:pPr>
            <a:r>
              <a:rPr lang="es-ES_tradnl" sz="2800" dirty="0" smtClean="0"/>
              <a:t>La </a:t>
            </a:r>
            <a:r>
              <a:rPr lang="es-ES_tradnl" sz="2800" dirty="0"/>
              <a:t>era moderna se caracteriza por la promesa de una mejor toma de decisiones a través del acceso a más datos que </a:t>
            </a:r>
            <a:r>
              <a:rPr lang="es-ES_tradnl" sz="2800" dirty="0" smtClean="0"/>
              <a:t>nunca.</a:t>
            </a:r>
          </a:p>
          <a:p>
            <a:pPr>
              <a:buClr>
                <a:schemeClr val="accent2">
                  <a:lumMod val="75000"/>
                </a:schemeClr>
              </a:buClr>
              <a:buFont typeface="Wingdings" charset="2"/>
              <a:buChar char="v"/>
            </a:pPr>
            <a:r>
              <a:rPr lang="es-ES_tradnl" sz="2800" dirty="0" smtClean="0"/>
              <a:t>Cuando </a:t>
            </a:r>
            <a:r>
              <a:rPr lang="es-ES_tradnl" sz="2800" dirty="0"/>
              <a:t>las personas tienen preguntas bien definidas para hacer sobre los datos, pueden usar técnicas puramente computacionales de campos como las estadísticas y el aprendizaje automático. </a:t>
            </a:r>
            <a:endParaRPr lang="es-ES_tradnl" sz="2800" dirty="0" smtClean="0"/>
          </a:p>
        </p:txBody>
      </p:sp>
    </p:spTree>
    <p:extLst>
      <p:ext uri="{BB962C8B-B14F-4D97-AF65-F5344CB8AC3E}">
        <p14:creationId xmlns:p14="http://schemas.microsoft.com/office/powerpoint/2010/main" val="16603818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617999" y="2187387"/>
            <a:ext cx="10812001" cy="390766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700" dirty="0"/>
              <a:t>Algunos trabajos que alguna vez fueron realizados por humanos ahora pueden ser completamente automatizados con una solución basada en </a:t>
            </a:r>
            <a:r>
              <a:rPr lang="es-ES_tradnl" sz="2700" dirty="0" smtClean="0"/>
              <a:t>computadora.</a:t>
            </a:r>
          </a:p>
          <a:p>
            <a:pPr>
              <a:buClr>
                <a:schemeClr val="accent2">
                  <a:lumMod val="75000"/>
                </a:schemeClr>
              </a:buClr>
              <a:buFont typeface="Wingdings" charset="2"/>
              <a:buChar char="v"/>
            </a:pPr>
            <a:r>
              <a:rPr lang="es-ES_tradnl" sz="2700" dirty="0" smtClean="0"/>
              <a:t>Si </a:t>
            </a:r>
            <a:r>
              <a:rPr lang="es-ES_tradnl" sz="2700" dirty="0"/>
              <a:t>se considera que una solución </a:t>
            </a:r>
            <a:r>
              <a:rPr lang="es-ES_tradnl" sz="2700" i="1" dirty="0"/>
              <a:t>completamente automática </a:t>
            </a:r>
            <a:r>
              <a:rPr lang="es-ES_tradnl" sz="2700" dirty="0"/>
              <a:t>es aceptable, entonces no hay necesidad de juicio humano y, por lo tanto, no es necesario que diseñe una herramienta visual. </a:t>
            </a:r>
            <a:endParaRPr lang="es-ES_tradnl" sz="2700" dirty="0" smtClean="0"/>
          </a:p>
        </p:txBody>
      </p:sp>
    </p:spTree>
    <p:extLst>
      <p:ext uri="{BB962C8B-B14F-4D97-AF65-F5344CB8AC3E}">
        <p14:creationId xmlns:p14="http://schemas.microsoft.com/office/powerpoint/2010/main" val="147164120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617999" y="1882587"/>
            <a:ext cx="10812001" cy="4212469"/>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700" dirty="0"/>
              <a:t>Por ejemplo, considere el dominio del comercio bursátil. Actualmente, hay muchos sistemas implementados para el comercio tipo </a:t>
            </a:r>
            <a:r>
              <a:rPr lang="es-ES_tradnl" sz="2700" i="1" dirty="0"/>
              <a:t>trading</a:t>
            </a:r>
            <a:r>
              <a:rPr lang="es-ES_tradnl" sz="2700" dirty="0"/>
              <a:t> que toman decisiones sobre la compra y venta de acciones cuando se cumplen ciertas condiciones del mercado (cuando se alcanza un precio específico, por ejemplo) sin necesidad de una </a:t>
            </a:r>
            <a:r>
              <a:rPr lang="es-ES_tradnl" sz="2700" i="1" dirty="0" err="1"/>
              <a:t>validaci</a:t>
            </a:r>
            <a:r>
              <a:rPr lang="es-ES" sz="2700" i="1" dirty="0" err="1"/>
              <a:t>ón</a:t>
            </a:r>
            <a:r>
              <a:rPr lang="es-ES" sz="2700" i="1" dirty="0"/>
              <a:t> </a:t>
            </a:r>
            <a:r>
              <a:rPr lang="es-ES_tradnl" sz="2700" dirty="0"/>
              <a:t>que consume mucho tiempo de un humano. </a:t>
            </a:r>
            <a:endParaRPr lang="es-ES_tradnl" sz="2700" dirty="0" smtClean="0"/>
          </a:p>
          <a:p>
            <a:pPr>
              <a:buClr>
                <a:schemeClr val="accent2">
                  <a:lumMod val="75000"/>
                </a:schemeClr>
              </a:buClr>
              <a:buFont typeface="Wingdings" charset="2"/>
              <a:buChar char="v"/>
            </a:pPr>
            <a:r>
              <a:rPr lang="es-ES_tradnl" sz="2700" dirty="0"/>
              <a:t>No querrá diseñar una herramienta visual para ayudar a una persona a hacer esa verificación más rápido, porque incluso un humano s</a:t>
            </a:r>
            <a:r>
              <a:rPr lang="es-ES" sz="2700" dirty="0"/>
              <a:t>ú</a:t>
            </a:r>
            <a:r>
              <a:rPr lang="es-ES_tradnl" sz="2700" dirty="0"/>
              <a:t>per capacitado no podrá razonar sobre millones de acciones por segundo. </a:t>
            </a:r>
          </a:p>
        </p:txBody>
      </p:sp>
    </p:spTree>
    <p:extLst>
      <p:ext uri="{BB962C8B-B14F-4D97-AF65-F5344CB8AC3E}">
        <p14:creationId xmlns:p14="http://schemas.microsoft.com/office/powerpoint/2010/main" val="10107483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smtClean="0"/>
              <a:t>Sin </a:t>
            </a:r>
            <a:r>
              <a:rPr lang="es-ES_tradnl" sz="2800" dirty="0"/>
              <a:t>embargo, </a:t>
            </a:r>
            <a:r>
              <a:rPr lang="es-ES_tradnl" sz="2800" dirty="0" smtClean="0"/>
              <a:t>en muchos </a:t>
            </a:r>
            <a:r>
              <a:rPr lang="es-ES_tradnl" sz="2800" u="sng" dirty="0" smtClean="0"/>
              <a:t>casos de </a:t>
            </a:r>
            <a:r>
              <a:rPr lang="es-ES_tradnl" sz="2800" u="sng" dirty="0"/>
              <a:t>análisis </a:t>
            </a:r>
            <a:r>
              <a:rPr lang="es-ES_tradnl" sz="2800" dirty="0" smtClean="0"/>
              <a:t>las </a:t>
            </a:r>
            <a:r>
              <a:rPr lang="es-ES_tradnl" sz="2800" dirty="0"/>
              <a:t>personas no saben cómo abordar el problema. </a:t>
            </a:r>
            <a:endParaRPr lang="es-ES_tradnl" sz="2800" dirty="0" smtClean="0"/>
          </a:p>
          <a:p>
            <a:pPr>
              <a:buClr>
                <a:schemeClr val="accent2">
                  <a:lumMod val="75000"/>
                </a:schemeClr>
              </a:buClr>
              <a:buFont typeface="Wingdings" charset="2"/>
              <a:buChar char="v"/>
            </a:pPr>
            <a:r>
              <a:rPr lang="es-ES_tradnl" sz="2800" dirty="0" smtClean="0"/>
              <a:t>Hay </a:t>
            </a:r>
            <a:r>
              <a:rPr lang="es-ES_tradnl" sz="2800" dirty="0"/>
              <a:t>muchas preguntas posibles para hacer, desde docenas hasta miles o más, y las personas no saben cuáles de estas preguntas son las correctas de antemano. </a:t>
            </a:r>
            <a:endParaRPr lang="es-ES_tradnl" sz="2800" dirty="0" smtClean="0"/>
          </a:p>
          <a:p>
            <a:pPr>
              <a:buClr>
                <a:schemeClr val="accent2">
                  <a:lumMod val="75000"/>
                </a:schemeClr>
              </a:buClr>
              <a:buFont typeface="Wingdings" charset="2"/>
              <a:buChar char="v"/>
            </a:pPr>
            <a:r>
              <a:rPr lang="es-ES_tradnl" sz="2800" dirty="0" smtClean="0"/>
              <a:t>En </a:t>
            </a:r>
            <a:r>
              <a:rPr lang="es-ES_tradnl" sz="2800" dirty="0"/>
              <a:t>tales casos, el mejor camino a seguir es un proceso de análisis con </a:t>
            </a:r>
            <a:r>
              <a:rPr lang="es-ES_tradnl" sz="2800" dirty="0" smtClean="0"/>
              <a:t>la intervención </a:t>
            </a:r>
            <a:r>
              <a:rPr lang="es-ES" sz="2800" dirty="0" smtClean="0"/>
              <a:t>de </a:t>
            </a:r>
            <a:r>
              <a:rPr lang="es-ES_tradnl" sz="2800" dirty="0" smtClean="0"/>
              <a:t>un </a:t>
            </a:r>
            <a:r>
              <a:rPr lang="es-ES_tradnl" sz="2800" dirty="0"/>
              <a:t>humano </a:t>
            </a:r>
            <a:r>
              <a:rPr lang="es-ES_tradnl" sz="2800" dirty="0" smtClean="0"/>
              <a:t>, </a:t>
            </a:r>
            <a:r>
              <a:rPr lang="es-ES_tradnl" sz="2800" dirty="0"/>
              <a:t>donde puede explotar las poderosas propiedades de detección de patrones del sistema visual humano en su diseño. </a:t>
            </a:r>
            <a:endParaRPr lang="es-ES_tradnl" sz="2600" dirty="0"/>
          </a:p>
        </p:txBody>
      </p:sp>
    </p:spTree>
    <p:extLst>
      <p:ext uri="{BB962C8B-B14F-4D97-AF65-F5344CB8AC3E}">
        <p14:creationId xmlns:p14="http://schemas.microsoft.com/office/powerpoint/2010/main" val="8583757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Los sistemas de visualización son apropiados para su uso cuando su objetivo es </a:t>
            </a:r>
            <a:r>
              <a:rPr lang="es-ES_tradnl" sz="2800" i="1" dirty="0"/>
              <a:t>aumentar las capacidades humanas</a:t>
            </a:r>
            <a:r>
              <a:rPr lang="es-ES_tradnl" sz="2800" dirty="0"/>
              <a:t>, en lugar de reemplazar completamente al humano en el </a:t>
            </a:r>
            <a:r>
              <a:rPr lang="es-ES_tradnl" sz="2800" dirty="0" smtClean="0"/>
              <a:t>proceso de </a:t>
            </a:r>
            <a:r>
              <a:rPr lang="es-ES_tradnl" sz="2800" dirty="0" err="1" smtClean="0"/>
              <a:t>an</a:t>
            </a:r>
            <a:r>
              <a:rPr lang="es-ES" sz="2800" dirty="0" err="1" smtClean="0"/>
              <a:t>álisis</a:t>
            </a:r>
            <a:r>
              <a:rPr lang="es-ES_tradnl" sz="2800" dirty="0" smtClean="0"/>
              <a:t>.</a:t>
            </a:r>
          </a:p>
          <a:p>
            <a:pPr>
              <a:buClr>
                <a:schemeClr val="accent2">
                  <a:lumMod val="75000"/>
                </a:schemeClr>
              </a:buClr>
              <a:buFont typeface="Wingdings" charset="2"/>
              <a:buChar char="v"/>
            </a:pPr>
            <a:r>
              <a:rPr lang="es-ES_tradnl" sz="2800" dirty="0" smtClean="0"/>
              <a:t> </a:t>
            </a:r>
            <a:r>
              <a:rPr lang="es-ES_tradnl" sz="2800" dirty="0"/>
              <a:t>Puede diseñar herramientas de visualización para muchos tipos de </a:t>
            </a:r>
            <a:r>
              <a:rPr lang="es-ES_tradnl" sz="2800" dirty="0" smtClean="0"/>
              <a:t>usos.</a:t>
            </a:r>
          </a:p>
          <a:p>
            <a:pPr>
              <a:buClr>
                <a:schemeClr val="accent2">
                  <a:lumMod val="75000"/>
                </a:schemeClr>
              </a:buClr>
              <a:buFont typeface="Wingdings" charset="2"/>
              <a:buChar char="v"/>
            </a:pPr>
            <a:r>
              <a:rPr lang="es-ES_tradnl" sz="2800" dirty="0" smtClean="0"/>
              <a:t>Puede </a:t>
            </a:r>
            <a:r>
              <a:rPr lang="es-ES_tradnl" sz="2800" dirty="0"/>
              <a:t>crear una herramienta destinada a un uso transitorio donde el objetivo es </a:t>
            </a:r>
            <a:r>
              <a:rPr lang="es-ES_tradnl" sz="2800" dirty="0" smtClean="0"/>
              <a:t>ayudar a </a:t>
            </a:r>
            <a:r>
              <a:rPr lang="es-ES_tradnl" sz="2800" dirty="0"/>
              <a:t>los diseñadores </a:t>
            </a:r>
            <a:r>
              <a:rPr lang="es-ES_tradnl" sz="2800" dirty="0" smtClean="0"/>
              <a:t>a crear soluciones </a:t>
            </a:r>
            <a:r>
              <a:rPr lang="es-ES_tradnl" sz="2800" dirty="0"/>
              <a:t>futuras que sean puramente computacionales. También puede hacer una herramienta destinada a un uso a largo plazo, en una situación en la que no hay intención de reemplazar al humano en el corto plazo. </a:t>
            </a:r>
          </a:p>
          <a:p>
            <a:pPr>
              <a:buClr>
                <a:schemeClr val="accent2">
                  <a:lumMod val="75000"/>
                </a:schemeClr>
              </a:buClr>
              <a:buFont typeface="Wingdings" charset="2"/>
              <a:buChar char="v"/>
            </a:pPr>
            <a:endParaRPr lang="es-ES_tradnl" sz="2800" dirty="0" smtClean="0"/>
          </a:p>
        </p:txBody>
      </p:sp>
    </p:spTree>
    <p:extLst>
      <p:ext uri="{BB962C8B-B14F-4D97-AF65-F5344CB8AC3E}">
        <p14:creationId xmlns:p14="http://schemas.microsoft.com/office/powerpoint/2010/main" val="15042206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smtClean="0"/>
              <a:t>Puede </a:t>
            </a:r>
            <a:r>
              <a:rPr lang="es-ES_tradnl" sz="2800" dirty="0"/>
              <a:t>crear una herramienta de visualización </a:t>
            </a:r>
            <a:r>
              <a:rPr lang="es-ES_tradnl" sz="2800" dirty="0" smtClean="0"/>
              <a:t>para </a:t>
            </a:r>
            <a:r>
              <a:rPr lang="es-ES_tradnl" sz="2800" dirty="0"/>
              <a:t>obtener una comprensión más clara de los requisitos de análisis antes de desarrollar modelos matemáticos o computacionales formales. </a:t>
            </a:r>
            <a:endParaRPr lang="es-ES_tradnl" sz="2800" dirty="0" smtClean="0"/>
          </a:p>
          <a:p>
            <a:pPr>
              <a:buClr>
                <a:schemeClr val="accent2">
                  <a:lumMod val="75000"/>
                </a:schemeClr>
              </a:buClr>
              <a:buFont typeface="Wingdings" charset="2"/>
              <a:buChar char="v"/>
            </a:pPr>
            <a:r>
              <a:rPr lang="es-ES_tradnl" sz="2800" dirty="0" smtClean="0"/>
              <a:t>Este </a:t>
            </a:r>
            <a:r>
              <a:rPr lang="es-ES_tradnl" sz="2800" dirty="0"/>
              <a:t>tipo de herramienta se usaría muy temprano en el proceso de transición de una manera altamente exploratoria, incluso antes de comenzar a desarrollar cualquier tipo de solución automática. </a:t>
            </a:r>
            <a:endParaRPr lang="es-ES_tradnl" sz="2800" dirty="0" smtClean="0"/>
          </a:p>
          <a:p>
            <a:pPr>
              <a:buClr>
                <a:schemeClr val="accent2">
                  <a:lumMod val="75000"/>
                </a:schemeClr>
              </a:buClr>
              <a:buFont typeface="Wingdings" charset="2"/>
              <a:buChar char="v"/>
            </a:pPr>
            <a:r>
              <a:rPr lang="es-ES_tradnl" sz="2800" dirty="0" smtClean="0"/>
              <a:t>El </a:t>
            </a:r>
            <a:r>
              <a:rPr lang="es-ES_tradnl" sz="2800" dirty="0"/>
              <a:t>resultado del diseño de herramientas de visualización dirigidas a problemas específicos de dominio del mundo real es a menudo una comprensión mucho más clara de la tarea del usuario, además de la herramienta en sí.</a:t>
            </a:r>
            <a:endParaRPr lang="es-ES_tradnl" sz="2600" dirty="0"/>
          </a:p>
        </p:txBody>
      </p:sp>
    </p:spTree>
    <p:extLst>
      <p:ext uri="{BB962C8B-B14F-4D97-AF65-F5344CB8AC3E}">
        <p14:creationId xmlns:p14="http://schemas.microsoft.com/office/powerpoint/2010/main" val="9460977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En las etapas intermedias de una transición, puede crear una herramienta de visualización dirigida a los diseñadores de una solución puramente computacional, para ayudarlos a refinar, depurar o extender los algoritmos de ese sistema o comprender cómo los algoritmos se ven afectados por los cambios de parámetros. </a:t>
            </a:r>
            <a:endParaRPr lang="es-ES_tradnl" sz="2800" dirty="0" smtClean="0"/>
          </a:p>
          <a:p>
            <a:pPr>
              <a:buClr>
                <a:schemeClr val="accent2">
                  <a:lumMod val="75000"/>
                </a:schemeClr>
              </a:buClr>
              <a:buFont typeface="Wingdings" charset="2"/>
              <a:buChar char="v"/>
            </a:pPr>
            <a:r>
              <a:rPr lang="es-ES_tradnl" sz="2800" dirty="0" smtClean="0"/>
              <a:t>En </a:t>
            </a:r>
            <a:r>
              <a:rPr lang="es-ES_tradnl" sz="2800" dirty="0"/>
              <a:t>este caso, su herramienta está dirigida a un público muy diferente al de los usuarios finales de ese </a:t>
            </a:r>
            <a:r>
              <a:rPr lang="es-ES_tradnl" sz="2800" dirty="0" smtClean="0"/>
              <a:t>sistema. Si </a:t>
            </a:r>
            <a:r>
              <a:rPr lang="es-ES_tradnl" sz="2800" dirty="0"/>
              <a:t>los usuarios finales necesitan visualización, puede ser con una interfaz muy diferente. </a:t>
            </a:r>
            <a:endParaRPr lang="es-ES_tradnl" sz="2600" dirty="0"/>
          </a:p>
        </p:txBody>
      </p:sp>
    </p:spTree>
    <p:extLst>
      <p:ext uri="{BB962C8B-B14F-4D97-AF65-F5344CB8AC3E}">
        <p14:creationId xmlns:p14="http://schemas.microsoft.com/office/powerpoint/2010/main" val="12327553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Volviendo al ejemplo del mercado de valores, un sistema de nivel superior que determina cuál de los múltiples algoritmos de </a:t>
            </a:r>
            <a:r>
              <a:rPr lang="es-ES_tradnl" sz="2800" dirty="0" smtClean="0"/>
              <a:t>trading a </a:t>
            </a:r>
            <a:r>
              <a:rPr lang="es-ES_tradnl" sz="2800" dirty="0"/>
              <a:t>utilizar en diferentes circunstancias puede requerir un ajuste cuidadoso. </a:t>
            </a:r>
            <a:endParaRPr lang="es-ES_tradnl" sz="2800" dirty="0" smtClean="0"/>
          </a:p>
          <a:p>
            <a:pPr>
              <a:buClr>
                <a:schemeClr val="accent2">
                  <a:lumMod val="75000"/>
                </a:schemeClr>
              </a:buClr>
              <a:buFont typeface="Wingdings" charset="2"/>
              <a:buChar char="v"/>
            </a:pPr>
            <a:r>
              <a:rPr lang="es-ES_tradnl" sz="2800" dirty="0" smtClean="0"/>
              <a:t>Una </a:t>
            </a:r>
            <a:r>
              <a:rPr lang="es-ES_tradnl" sz="2800" dirty="0"/>
              <a:t>herramienta visual para ayudar a los desarrolladores de algoritmos a analizar su rendimiento podría ser útil para estos desarrolladores, </a:t>
            </a:r>
            <a:r>
              <a:rPr lang="es-ES_tradnl" sz="2800" i="1" dirty="0"/>
              <a:t>pero no para las personas que eventualmente compran el software</a:t>
            </a:r>
            <a:r>
              <a:rPr lang="es-ES_tradnl" sz="2800" dirty="0"/>
              <a:t>. </a:t>
            </a:r>
            <a:endParaRPr lang="es-ES_tradnl" sz="2600" dirty="0"/>
          </a:p>
        </p:txBody>
      </p:sp>
    </p:spTree>
    <p:extLst>
      <p:ext uri="{BB962C8B-B14F-4D97-AF65-F5344CB8AC3E}">
        <p14:creationId xmlns:p14="http://schemas.microsoft.com/office/powerpoint/2010/main" val="1961061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29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600" dirty="0" smtClean="0"/>
              <a:t>También puede diseñar una herramienta de visualización para usuarios finales para mirar si el sistema automático está haciendo lo correcto de acuerdo con el juicio humano. </a:t>
            </a:r>
          </a:p>
          <a:p>
            <a:pPr>
              <a:buClr>
                <a:schemeClr val="accent2">
                  <a:lumMod val="75000"/>
                </a:schemeClr>
              </a:buClr>
              <a:buFont typeface="Wingdings" charset="2"/>
              <a:buChar char="v"/>
            </a:pPr>
            <a:r>
              <a:rPr lang="es-ES_tradnl" sz="2600" dirty="0" smtClean="0"/>
              <a:t>La </a:t>
            </a:r>
            <a:r>
              <a:rPr lang="es-ES_tradnl" sz="2600" dirty="0"/>
              <a:t>herramienta podría estar destinada a un uso provisional al tomar decisiones de implementación en las últimas etapas de una transición, por ejemplo, para ver si el resultado de un sistema de aprendizaje automático parece ser confiable antes de </a:t>
            </a:r>
            <a:r>
              <a:rPr lang="es-ES_tradnl" sz="2600" dirty="0" smtClean="0"/>
              <a:t>implementarlo y comercializarlo.</a:t>
            </a:r>
          </a:p>
          <a:p>
            <a:pPr>
              <a:buClr>
                <a:schemeClr val="accent2">
                  <a:lumMod val="75000"/>
                </a:schemeClr>
              </a:buClr>
              <a:buFont typeface="Wingdings" charset="2"/>
              <a:buChar char="v"/>
            </a:pPr>
            <a:r>
              <a:rPr lang="es-ES_tradnl" sz="2600" dirty="0" smtClean="0"/>
              <a:t>En </a:t>
            </a:r>
            <a:r>
              <a:rPr lang="es-ES_tradnl" sz="2600" dirty="0"/>
              <a:t>algunos casos, las herramientas de visualización se abandonan después de tomar esa decisión; en otros casos, las herramientas de visualización siguen en juego con el uso a largo plazo para monitorear un sistema, de modo que las personas puedan tomar medidas si detectan un comportamiento irracional. </a:t>
            </a:r>
          </a:p>
        </p:txBody>
      </p:sp>
    </p:spTree>
    <p:extLst>
      <p:ext uri="{BB962C8B-B14F-4D97-AF65-F5344CB8AC3E}">
        <p14:creationId xmlns:p14="http://schemas.microsoft.com/office/powerpoint/2010/main" val="201795142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 y="0"/>
            <a:ext cx="12192001" cy="6341765"/>
          </a:xfrm>
          <a:prstGeom prst="rect">
            <a:avLst/>
          </a:prstGeom>
        </p:spPr>
      </p:pic>
      <p:sp>
        <p:nvSpPr>
          <p:cNvPr id="2" name="Marcador de número de diapositiva 1"/>
          <p:cNvSpPr>
            <a:spLocks noGrp="1"/>
          </p:cNvSpPr>
          <p:nvPr>
            <p:ph type="sldNum" sz="quarter" idx="12"/>
          </p:nvPr>
        </p:nvSpPr>
        <p:spPr>
          <a:xfrm>
            <a:off x="828338" y="6318821"/>
            <a:ext cx="10384146" cy="537621"/>
          </a:xfrm>
        </p:spPr>
        <p:txBody>
          <a:bodyPr/>
          <a:lstStyle/>
          <a:p>
            <a:fld id="{5C8A0B6C-2F0D-9146-B965-5B2E4517E27B}" type="slidenum">
              <a:rPr lang="es-ES_tradnl" sz="1600" smtClean="0"/>
              <a:t>3</a:t>
            </a:fld>
            <a:endParaRPr lang="es-ES_tradnl" sz="1600" dirty="0"/>
          </a:p>
        </p:txBody>
      </p:sp>
      <p:sp>
        <p:nvSpPr>
          <p:cNvPr id="3" name="Marcador de contenido 5"/>
          <p:cNvSpPr txBox="1">
            <a:spLocks/>
          </p:cNvSpPr>
          <p:nvPr/>
        </p:nvSpPr>
        <p:spPr>
          <a:xfrm>
            <a:off x="269317" y="3393655"/>
            <a:ext cx="10943167" cy="1244155"/>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s-ES" sz="3200" b="1" dirty="0" smtClean="0"/>
              <a:t>¿Para qué me servirá</a:t>
            </a:r>
            <a:r>
              <a:rPr lang="es-ES_tradnl" sz="3200" b="1" dirty="0" smtClean="0"/>
              <a:t>?</a:t>
            </a:r>
          </a:p>
          <a:p>
            <a:r>
              <a:rPr lang="es-ES_tradnl" sz="3200" b="1" dirty="0" smtClean="0"/>
              <a:t>¿</a:t>
            </a:r>
            <a:r>
              <a:rPr lang="es-ES_tradnl" sz="3200" b="1" dirty="0" err="1" smtClean="0"/>
              <a:t>Qu</a:t>
            </a:r>
            <a:r>
              <a:rPr lang="es-ES" sz="3200" b="1" dirty="0" smtClean="0"/>
              <a:t>é</a:t>
            </a:r>
            <a:r>
              <a:rPr lang="es-ES_tradnl" sz="3200" b="1" dirty="0" smtClean="0"/>
              <a:t> he hecho en cuanto a </a:t>
            </a:r>
            <a:r>
              <a:rPr lang="es-ES_tradnl" sz="3200" b="1" dirty="0" err="1" smtClean="0"/>
              <a:t>visualizaci</a:t>
            </a:r>
            <a:r>
              <a:rPr lang="es-ES" sz="3200" b="1" dirty="0" err="1" smtClean="0"/>
              <a:t>ón</a:t>
            </a:r>
            <a:r>
              <a:rPr lang="es-ES" sz="3200" b="1" dirty="0" smtClean="0"/>
              <a:t> de datos?</a:t>
            </a:r>
            <a:endParaRPr lang="es-ES_tradnl" sz="3200" b="1" dirty="0" smtClean="0"/>
          </a:p>
        </p:txBody>
      </p:sp>
      <p:sp>
        <p:nvSpPr>
          <p:cNvPr id="6" name="Título 1"/>
          <p:cNvSpPr txBox="1">
            <a:spLocks/>
          </p:cNvSpPr>
          <p:nvPr/>
        </p:nvSpPr>
        <p:spPr>
          <a:xfrm>
            <a:off x="0" y="462322"/>
            <a:ext cx="10736789" cy="1227378"/>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pPr algn="ctr"/>
            <a:r>
              <a:rPr lang="es-ES" b="1"/>
              <a:t>Visualización Científica y Analítica de Datos</a:t>
            </a:r>
            <a:endParaRPr lang="en-US" sz="6000" b="1" dirty="0"/>
          </a:p>
        </p:txBody>
      </p:sp>
    </p:spTree>
    <p:extLst>
      <p:ext uri="{BB962C8B-B14F-4D97-AF65-F5344CB8AC3E}">
        <p14:creationId xmlns:p14="http://schemas.microsoft.com/office/powerpoint/2010/main" val="186071994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Volviendo al ejemplo del mercado de valores, un sistema de nivel superior que determina cuál de los múltiples algoritmos de </a:t>
            </a:r>
            <a:r>
              <a:rPr lang="es-ES_tradnl" sz="2800" dirty="0" smtClean="0"/>
              <a:t>trading a </a:t>
            </a:r>
            <a:r>
              <a:rPr lang="es-ES_tradnl" sz="2800" dirty="0"/>
              <a:t>utilizar en diferentes circunstancias puede requerir un ajuste cuidadoso. </a:t>
            </a:r>
            <a:endParaRPr lang="es-ES_tradnl" sz="2800" dirty="0" smtClean="0"/>
          </a:p>
          <a:p>
            <a:pPr>
              <a:buClr>
                <a:schemeClr val="accent2">
                  <a:lumMod val="75000"/>
                </a:schemeClr>
              </a:buClr>
              <a:buFont typeface="Wingdings" charset="2"/>
              <a:buChar char="v"/>
            </a:pPr>
            <a:r>
              <a:rPr lang="es-ES_tradnl" sz="2800" dirty="0" smtClean="0"/>
              <a:t>Una </a:t>
            </a:r>
            <a:r>
              <a:rPr lang="es-ES_tradnl" sz="2800" dirty="0"/>
              <a:t>herramienta visual para ayudar a los desarrolladores de algoritmos a analizar su rendimiento podría ser útil para estos desarrolladores, </a:t>
            </a:r>
            <a:r>
              <a:rPr lang="es-ES_tradnl" sz="2800" i="1" dirty="0"/>
              <a:t>pero no para las personas que eventualmente compran el software</a:t>
            </a:r>
            <a:r>
              <a:rPr lang="es-ES_tradnl" sz="2800" dirty="0"/>
              <a:t>. </a:t>
            </a:r>
            <a:endParaRPr lang="es-ES_tradnl" sz="2600" dirty="0"/>
          </a:p>
        </p:txBody>
      </p:sp>
    </p:spTree>
    <p:extLst>
      <p:ext uri="{BB962C8B-B14F-4D97-AF65-F5344CB8AC3E}">
        <p14:creationId xmlns:p14="http://schemas.microsoft.com/office/powerpoint/2010/main" val="204472278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A diferencia de estos usos de transición, también puede diseñar herramientas de visualización para uso a largo plazo, donde una persona permanecerá en el </a:t>
            </a:r>
            <a:r>
              <a:rPr lang="es-ES_tradnl" sz="2800" dirty="0" smtClean="0"/>
              <a:t>proceso indefinidamente</a:t>
            </a:r>
            <a:r>
              <a:rPr lang="es-ES_tradnl" sz="2800" dirty="0"/>
              <a:t>. </a:t>
            </a:r>
            <a:endParaRPr lang="es-ES_tradnl" sz="2800" dirty="0" smtClean="0"/>
          </a:p>
          <a:p>
            <a:pPr>
              <a:buClr>
                <a:schemeClr val="accent2">
                  <a:lumMod val="75000"/>
                </a:schemeClr>
              </a:buClr>
              <a:buFont typeface="Wingdings" charset="2"/>
              <a:buChar char="v"/>
            </a:pPr>
            <a:r>
              <a:rPr lang="es-ES_tradnl" sz="2800" dirty="0" smtClean="0"/>
              <a:t>Un </a:t>
            </a:r>
            <a:r>
              <a:rPr lang="es-ES_tradnl" sz="2800" dirty="0"/>
              <a:t>caso común es el análisis exploratorio para el descubrimiento científico, donde el objetivo es acelerar y mejorar la capacidad del usuario para generar y verificar hipótesis. </a:t>
            </a:r>
            <a:endParaRPr lang="es-ES_tradnl" sz="2800" dirty="0" smtClean="0"/>
          </a:p>
          <a:p>
            <a:pPr>
              <a:buClr>
                <a:schemeClr val="accent2">
                  <a:lumMod val="75000"/>
                </a:schemeClr>
              </a:buClr>
              <a:buFont typeface="Wingdings" charset="2"/>
              <a:buChar char="v"/>
            </a:pPr>
            <a:r>
              <a:rPr lang="es-ES_tradnl" sz="2800" dirty="0" smtClean="0"/>
              <a:t>La </a:t>
            </a:r>
            <a:r>
              <a:rPr lang="es-ES_tradnl" sz="2800" dirty="0"/>
              <a:t>figura 1.1 muestra una herramienta de visualización diseñada para ayudar a los biólogos a estudiar la base genética de la enfermedad mediante el análisis de la variación de la secuencia de ADN. </a:t>
            </a:r>
            <a:endParaRPr lang="es-ES_tradnl" sz="2600" dirty="0"/>
          </a:p>
        </p:txBody>
      </p:sp>
    </p:spTree>
    <p:extLst>
      <p:ext uri="{BB962C8B-B14F-4D97-AF65-F5344CB8AC3E}">
        <p14:creationId xmlns:p14="http://schemas.microsoft.com/office/powerpoint/2010/main" val="161421451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32</a:t>
            </a:fld>
            <a:endParaRPr lang="en-US" sz="1600" dirty="0"/>
          </a:p>
        </p:txBody>
      </p:sp>
      <p:pic>
        <p:nvPicPr>
          <p:cNvPr id="3" name="Imagen 2"/>
          <p:cNvPicPr>
            <a:picLocks noChangeAspect="1"/>
          </p:cNvPicPr>
          <p:nvPr/>
        </p:nvPicPr>
        <p:blipFill>
          <a:blip r:embed="rId3"/>
          <a:stretch>
            <a:fillRect/>
          </a:stretch>
        </p:blipFill>
        <p:spPr>
          <a:xfrm>
            <a:off x="1808160" y="413870"/>
            <a:ext cx="8584079" cy="5786406"/>
          </a:xfrm>
          <a:prstGeom prst="rect">
            <a:avLst/>
          </a:prstGeom>
        </p:spPr>
      </p:pic>
    </p:spTree>
    <p:extLst>
      <p:ext uri="{BB962C8B-B14F-4D97-AF65-F5344CB8AC3E}">
        <p14:creationId xmlns:p14="http://schemas.microsoft.com/office/powerpoint/2010/main" val="20247957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Uno de los componentes: las personas</a:t>
            </a:r>
            <a:endParaRPr lang="en-US" sz="4400" dirty="0"/>
          </a:p>
        </p:txBody>
      </p:sp>
      <p:sp>
        <p:nvSpPr>
          <p:cNvPr id="5" name="Marcador de contenido 2"/>
          <p:cNvSpPr txBox="1">
            <a:spLocks/>
          </p:cNvSpPr>
          <p:nvPr/>
        </p:nvSpPr>
        <p:spPr>
          <a:xfrm>
            <a:off x="907560" y="1648092"/>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accent2">
                  <a:lumMod val="75000"/>
                </a:schemeClr>
              </a:buClr>
              <a:buFont typeface="Wingdings" charset="2"/>
              <a:buChar char="v"/>
            </a:pPr>
            <a:r>
              <a:rPr lang="es-ES_tradnl" sz="2800" dirty="0"/>
              <a:t>Aunque estos científicos hacen un uso intensivo de la computación como parte de su flujo de trabajo más amplio, no hay esperanza de automatizar completamente el proceso de investigación del cáncer en el corto </a:t>
            </a:r>
            <a:r>
              <a:rPr lang="es-ES_tradnl" sz="2800" dirty="0" smtClean="0"/>
              <a:t>plazo.</a:t>
            </a:r>
          </a:p>
          <a:p>
            <a:pPr>
              <a:buClr>
                <a:schemeClr val="accent2">
                  <a:lumMod val="75000"/>
                </a:schemeClr>
              </a:buClr>
              <a:buFont typeface="Wingdings" charset="2"/>
              <a:buChar char="v"/>
            </a:pPr>
            <a:r>
              <a:rPr lang="es-ES_tradnl" sz="2800" dirty="0" smtClean="0"/>
              <a:t>También </a:t>
            </a:r>
            <a:r>
              <a:rPr lang="es-ES_tradnl" sz="2800" dirty="0"/>
              <a:t>puede diseñar herramientas de visualización para la presentación. En este caso, estás apoyando a las personas que quieren explicar algo que ya saben a otros, en lugar de explorar y analizar lo desconocido. Por ejemplo, </a:t>
            </a:r>
            <a:r>
              <a:rPr lang="es-ES_tradnl" sz="2800" dirty="0" err="1"/>
              <a:t>The</a:t>
            </a:r>
            <a:r>
              <a:rPr lang="es-ES_tradnl" sz="2800" dirty="0"/>
              <a:t> New York Times ha desplegado visualizaciones interactivas sofisticadas junto con noticias.</a:t>
            </a:r>
            <a:endParaRPr lang="es-ES_tradnl" sz="2600" dirty="0"/>
          </a:p>
        </p:txBody>
      </p:sp>
    </p:spTree>
    <p:extLst>
      <p:ext uri="{BB962C8B-B14F-4D97-AF65-F5344CB8AC3E}">
        <p14:creationId xmlns:p14="http://schemas.microsoft.com/office/powerpoint/2010/main" val="14142882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34</a:t>
            </a:fld>
            <a:endParaRPr lang="en-US" sz="1600" dirty="0"/>
          </a:p>
        </p:txBody>
      </p:sp>
      <p:sp>
        <p:nvSpPr>
          <p:cNvPr id="8" name="Título 1"/>
          <p:cNvSpPr txBox="1">
            <a:spLocks/>
          </p:cNvSpPr>
          <p:nvPr/>
        </p:nvSpPr>
        <p:spPr>
          <a:xfrm>
            <a:off x="770400" y="218303"/>
            <a:ext cx="10325749" cy="803673"/>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smtClean="0"/>
              <a:t>Taller</a:t>
            </a:r>
            <a:endParaRPr lang="en-US" sz="4400" dirty="0"/>
          </a:p>
        </p:txBody>
      </p:sp>
      <p:sp>
        <p:nvSpPr>
          <p:cNvPr id="5" name="Marcador de contenido 2"/>
          <p:cNvSpPr txBox="1">
            <a:spLocks/>
          </p:cNvSpPr>
          <p:nvPr/>
        </p:nvSpPr>
        <p:spPr>
          <a:xfrm>
            <a:off x="484094" y="1021976"/>
            <a:ext cx="10945906"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Clr>
                <a:schemeClr val="accent2">
                  <a:lumMod val="75000"/>
                </a:schemeClr>
              </a:buClr>
              <a:buFont typeface="+mj-lt"/>
              <a:buAutoNum type="arabicPeriod"/>
            </a:pPr>
            <a:r>
              <a:rPr lang="es-ES_tradnl" sz="2200" dirty="0" smtClean="0"/>
              <a:t>Comente sobre las herramientas visuales presentadas en:</a:t>
            </a:r>
            <a:endParaRPr lang="es-ES_tradnl" sz="2200" dirty="0"/>
          </a:p>
          <a:p>
            <a:pPr>
              <a:buClr>
                <a:schemeClr val="accent2">
                  <a:lumMod val="75000"/>
                </a:schemeClr>
              </a:buClr>
              <a:buFont typeface="Wingdings" charset="2"/>
              <a:buChar char="v"/>
            </a:pPr>
            <a:r>
              <a:rPr lang="es-ES_tradnl" sz="2200" dirty="0">
                <a:hlinkClick r:id="rId3"/>
              </a:rPr>
              <a:t>https://www.nytimes.com/interactive/2018/08/30/climate/how-much-hotter-is-your-hometown.html</a:t>
            </a:r>
            <a:endParaRPr lang="es-ES_tradnl" sz="2200" dirty="0"/>
          </a:p>
          <a:p>
            <a:pPr>
              <a:buClr>
                <a:schemeClr val="accent2">
                  <a:lumMod val="75000"/>
                </a:schemeClr>
              </a:buClr>
              <a:buFont typeface="Wingdings" charset="2"/>
              <a:buChar char="v"/>
            </a:pPr>
            <a:r>
              <a:rPr lang="es-ES_tradnl" sz="2200" dirty="0">
                <a:hlinkClick r:id="rId4"/>
              </a:rPr>
              <a:t>http://www.nytimes.com/projects/census/2010/map.html</a:t>
            </a:r>
            <a:endParaRPr lang="es-ES_tradnl" sz="2200" dirty="0"/>
          </a:p>
          <a:p>
            <a:pPr>
              <a:buClr>
                <a:schemeClr val="accent2">
                  <a:lumMod val="75000"/>
                </a:schemeClr>
              </a:buClr>
              <a:buFont typeface="Wingdings" charset="2"/>
              <a:buChar char="v"/>
            </a:pPr>
            <a:r>
              <a:rPr lang="es-ES_tradnl" sz="2200" dirty="0">
                <a:hlinkClick r:id="rId5"/>
              </a:rPr>
              <a:t>https://</a:t>
            </a:r>
            <a:r>
              <a:rPr lang="es-ES_tradnl" sz="2200" dirty="0" smtClean="0">
                <a:hlinkClick r:id="rId5"/>
              </a:rPr>
              <a:t>archive.nytimes.com/www.nytimes.com/interactive/2012/02/13/us/politics/2013-budget-proposal-graphic.html</a:t>
            </a:r>
            <a:endParaRPr lang="es-ES_tradnl" sz="2200" dirty="0"/>
          </a:p>
          <a:p>
            <a:pPr>
              <a:buClr>
                <a:schemeClr val="accent2">
                  <a:lumMod val="75000"/>
                </a:schemeClr>
              </a:buClr>
              <a:buFont typeface="Wingdings" charset="2"/>
              <a:buChar char="v"/>
            </a:pPr>
            <a:r>
              <a:rPr lang="es-ES_tradnl" sz="2200" dirty="0"/>
              <a:t>(</a:t>
            </a:r>
            <a:r>
              <a:rPr lang="es-ES_tradnl" sz="2200" dirty="0" err="1"/>
              <a:t>qu</a:t>
            </a:r>
            <a:r>
              <a:rPr lang="es-ES" sz="2200" dirty="0"/>
              <a:t>é información representan? </a:t>
            </a:r>
            <a:r>
              <a:rPr lang="es-ES_tradnl" sz="2200" dirty="0"/>
              <a:t>son intuitivas? el usuario final puede entender claramente </a:t>
            </a:r>
            <a:r>
              <a:rPr lang="es-ES" sz="2200" dirty="0"/>
              <a:t>la información en el formato </a:t>
            </a:r>
            <a:r>
              <a:rPr lang="es-ES" sz="2200" dirty="0" smtClean="0"/>
              <a:t>visual dado?)</a:t>
            </a:r>
            <a:endParaRPr lang="es-ES_tradnl" sz="2200" dirty="0" smtClean="0"/>
          </a:p>
          <a:p>
            <a:pPr marL="514350" indent="-514350">
              <a:buClr>
                <a:schemeClr val="accent2">
                  <a:lumMod val="75000"/>
                </a:schemeClr>
              </a:buClr>
              <a:buFont typeface="+mj-lt"/>
              <a:buAutoNum type="arabicPeriod" startAt="2"/>
            </a:pPr>
            <a:r>
              <a:rPr lang="es-ES_tradnl" sz="2200" dirty="0" smtClean="0"/>
              <a:t>Lea el siguiente art</a:t>
            </a:r>
            <a:r>
              <a:rPr lang="es-ES" sz="2200" dirty="0" err="1" smtClean="0"/>
              <a:t>ículo</a:t>
            </a:r>
            <a:r>
              <a:rPr lang="es-ES" sz="2200" dirty="0" smtClean="0"/>
              <a:t> y luego </a:t>
            </a:r>
            <a:r>
              <a:rPr lang="es-ES_tradnl" sz="2200" dirty="0"/>
              <a:t>b</a:t>
            </a:r>
            <a:r>
              <a:rPr lang="es-ES_tradnl" sz="2200" dirty="0" smtClean="0"/>
              <a:t>usque 3 diseños visuales del NYT (open), y explique </a:t>
            </a:r>
            <a:r>
              <a:rPr lang="es-ES_tradnl" sz="2200" dirty="0" err="1" smtClean="0"/>
              <a:t>qu</a:t>
            </a:r>
            <a:r>
              <a:rPr lang="es-ES" sz="2200" dirty="0" smtClean="0"/>
              <a:t>é información se presenta, describa la visualización.</a:t>
            </a:r>
          </a:p>
          <a:p>
            <a:pPr>
              <a:buClr>
                <a:schemeClr val="accent2">
                  <a:lumMod val="75000"/>
                </a:schemeClr>
              </a:buClr>
              <a:buFont typeface="Wingdings" charset="2"/>
              <a:buChar char="v"/>
            </a:pPr>
            <a:r>
              <a:rPr lang="es-ES" sz="2200" dirty="0">
                <a:hlinkClick r:id="rId6"/>
              </a:rPr>
              <a:t>https://visual.ly/blog/10-things-you-can-learn-from-the-new-york-times-data-visualizations</a:t>
            </a:r>
            <a:r>
              <a:rPr lang="es-ES" sz="2200" dirty="0" smtClean="0">
                <a:hlinkClick r:id="rId6"/>
              </a:rPr>
              <a:t>/</a:t>
            </a:r>
            <a:endParaRPr lang="es-ES" sz="2200" dirty="0" smtClean="0"/>
          </a:p>
          <a:p>
            <a:pPr>
              <a:buClr>
                <a:schemeClr val="accent2">
                  <a:lumMod val="75000"/>
                </a:schemeClr>
              </a:buClr>
              <a:buFont typeface="Wingdings" charset="2"/>
              <a:buChar char="v"/>
            </a:pPr>
            <a:r>
              <a:rPr lang="es-ES" sz="2200" dirty="0"/>
              <a:t>Recurso adicional: </a:t>
            </a:r>
            <a:r>
              <a:rPr lang="es-ES" sz="2200" dirty="0">
                <a:hlinkClick r:id="rId7"/>
              </a:rPr>
              <a:t>https://getdolphins.com/blog/interactive-data-visualizations-new-york-times</a:t>
            </a:r>
            <a:r>
              <a:rPr lang="es-ES" sz="2200" dirty="0" smtClean="0">
                <a:hlinkClick r:id="rId7"/>
              </a:rPr>
              <a:t>/</a:t>
            </a:r>
            <a:endParaRPr lang="es-ES" sz="2200" dirty="0" smtClean="0"/>
          </a:p>
          <a:p>
            <a:pPr>
              <a:buClr>
                <a:schemeClr val="accent2">
                  <a:lumMod val="75000"/>
                </a:schemeClr>
              </a:buClr>
              <a:buFont typeface="Wingdings" charset="2"/>
              <a:buChar char="v"/>
            </a:pPr>
            <a:endParaRPr lang="es-ES" sz="2200" dirty="0" smtClean="0"/>
          </a:p>
          <a:p>
            <a:pPr>
              <a:buClr>
                <a:schemeClr val="accent2">
                  <a:lumMod val="75000"/>
                </a:schemeClr>
              </a:buClr>
              <a:buFont typeface="Wingdings" charset="2"/>
              <a:buChar char="v"/>
            </a:pPr>
            <a:endParaRPr lang="es-ES_tradnl" sz="2200" dirty="0"/>
          </a:p>
        </p:txBody>
      </p:sp>
    </p:spTree>
    <p:extLst>
      <p:ext uri="{BB962C8B-B14F-4D97-AF65-F5344CB8AC3E}">
        <p14:creationId xmlns:p14="http://schemas.microsoft.com/office/powerpoint/2010/main" val="11691626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err="1" smtClean="0">
                <a:solidFill>
                  <a:schemeClr val="tx1"/>
                </a:solidFill>
                <a:latin typeface="Arial" charset="0"/>
              </a:rPr>
              <a:t>Sesi</a:t>
            </a:r>
            <a:r>
              <a:rPr lang="es-ES" sz="4400" dirty="0" err="1" smtClean="0">
                <a:solidFill>
                  <a:schemeClr val="tx1"/>
                </a:solidFill>
                <a:latin typeface="Arial" charset="0"/>
              </a:rPr>
              <a:t>ón</a:t>
            </a:r>
            <a:r>
              <a:rPr lang="es-ES" sz="4400" dirty="0" smtClean="0">
                <a:solidFill>
                  <a:schemeClr val="tx1"/>
                </a:solidFill>
                <a:latin typeface="Arial" charset="0"/>
              </a:rPr>
              <a:t> práctica: </a:t>
            </a:r>
            <a:br>
              <a:rPr lang="es-ES" sz="4400" dirty="0" smtClean="0">
                <a:solidFill>
                  <a:schemeClr val="tx1"/>
                </a:solidFill>
                <a:latin typeface="Arial" charset="0"/>
              </a:rPr>
            </a:br>
            <a:r>
              <a:rPr lang="es-ES" sz="4400" dirty="0">
                <a:solidFill>
                  <a:schemeClr val="tx1"/>
                </a:solidFill>
                <a:latin typeface="Arial" charset="0"/>
              </a:rPr>
              <a:t/>
            </a:r>
            <a:br>
              <a:rPr lang="es-ES" sz="4400" dirty="0">
                <a:solidFill>
                  <a:schemeClr val="tx1"/>
                </a:solidFill>
                <a:latin typeface="Arial" charset="0"/>
              </a:rPr>
            </a:br>
            <a:r>
              <a:rPr lang="es-ES" sz="4400" dirty="0" smtClean="0">
                <a:solidFill>
                  <a:schemeClr val="tx1"/>
                </a:solidFill>
                <a:latin typeface="Arial" charset="0"/>
              </a:rPr>
              <a:t>Correlación de dos variables</a:t>
            </a:r>
            <a:endParaRPr lang="es-ES_tradnl" sz="4400" dirty="0">
              <a:solidFill>
                <a:schemeClr val="tx1"/>
              </a:solidFill>
              <a:latin typeface="Arial" charset="0"/>
            </a:endParaRPr>
          </a:p>
        </p:txBody>
      </p:sp>
    </p:spTree>
    <p:extLst>
      <p:ext uri="{BB962C8B-B14F-4D97-AF65-F5344CB8AC3E}">
        <p14:creationId xmlns:p14="http://schemas.microsoft.com/office/powerpoint/2010/main" val="159100003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36</a:t>
            </a:fld>
            <a:endParaRPr lang="en-US" sz="1600" dirty="0"/>
          </a:p>
        </p:txBody>
      </p:sp>
      <p:pic>
        <p:nvPicPr>
          <p:cNvPr id="3" name="Imagen 2"/>
          <p:cNvPicPr>
            <a:picLocks noChangeAspect="1"/>
          </p:cNvPicPr>
          <p:nvPr/>
        </p:nvPicPr>
        <p:blipFill>
          <a:blip r:embed="rId3"/>
          <a:stretch>
            <a:fillRect/>
          </a:stretch>
        </p:blipFill>
        <p:spPr>
          <a:xfrm>
            <a:off x="685800" y="131634"/>
            <a:ext cx="10744200" cy="6337300"/>
          </a:xfrm>
          <a:prstGeom prst="rect">
            <a:avLst/>
          </a:prstGeom>
        </p:spPr>
      </p:pic>
    </p:spTree>
    <p:extLst>
      <p:ext uri="{BB962C8B-B14F-4D97-AF65-F5344CB8AC3E}">
        <p14:creationId xmlns:p14="http://schemas.microsoft.com/office/powerpoint/2010/main" val="142700301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smtClean="0"/>
              <a:t>Importance of Visualization</a:t>
            </a:r>
            <a:endParaRPr lang="en-US" sz="4400" dirty="0"/>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400" dirty="0"/>
              <a:t>La visualización es la presentación gráfica </a:t>
            </a:r>
            <a:r>
              <a:rPr lang="es-ES_tradnl" sz="2400" dirty="0" smtClean="0"/>
              <a:t>de </a:t>
            </a:r>
            <a:r>
              <a:rPr lang="es-ES_tradnl" sz="2400" dirty="0"/>
              <a:t>datos destinadas a revelar información compleja de un vistazo, en referencia a todo tipo de representación estructurada de información. Esto incluye gráficos, cuadros, diagramas, mapas, guiones gráficos y otras ilustraciones estructuradas</a:t>
            </a:r>
            <a:r>
              <a:rPr lang="es-ES_tradnl" sz="2400" dirty="0" smtClean="0"/>
              <a:t>.</a:t>
            </a:r>
          </a:p>
          <a:p>
            <a:pPr>
              <a:buClr>
                <a:schemeClr val="tx1"/>
              </a:buClr>
              <a:buFont typeface="Arial" charset="0"/>
              <a:buChar char="•"/>
            </a:pPr>
            <a:r>
              <a:rPr lang="es-ES_tradnl" sz="2400" dirty="0" smtClean="0"/>
              <a:t>La </a:t>
            </a:r>
            <a:r>
              <a:rPr lang="es-ES_tradnl" sz="2400" dirty="0"/>
              <a:t>buena visualización de los resultados le da la oportunidad de ver los datos a través de los ojos de expertos. Es hermoso no solo por su diseño estético, sino también por las elegantes capas de detalles que generan de manera eficiente una visión y una nueva comprensión</a:t>
            </a:r>
            <a:r>
              <a:rPr lang="es-ES_tradnl" sz="2400" dirty="0" smtClean="0"/>
              <a:t>.</a:t>
            </a:r>
          </a:p>
          <a:p>
            <a:pPr>
              <a:buClr>
                <a:schemeClr val="tx1"/>
              </a:buClr>
              <a:buFont typeface="Arial" charset="0"/>
              <a:buChar char="•"/>
            </a:pPr>
            <a:r>
              <a:rPr lang="es-ES_tradnl" sz="2400" dirty="0" smtClean="0"/>
              <a:t>La </a:t>
            </a:r>
            <a:r>
              <a:rPr lang="es-ES_tradnl" sz="2400" dirty="0"/>
              <a:t>visualización juega un papel importante en el proceso de minería de datos</a:t>
            </a:r>
            <a:r>
              <a:rPr lang="es-ES_tradnl" sz="2400" dirty="0" smtClean="0"/>
              <a:t>.  </a:t>
            </a:r>
          </a:p>
        </p:txBody>
      </p:sp>
    </p:spTree>
    <p:extLst>
      <p:ext uri="{BB962C8B-B14F-4D97-AF65-F5344CB8AC3E}">
        <p14:creationId xmlns:p14="http://schemas.microsoft.com/office/powerpoint/2010/main" val="85527244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Visualization</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
                <a:schemeClr val="tx1"/>
              </a:buClr>
              <a:buFont typeface="Arial" charset="0"/>
              <a:buChar char="•"/>
            </a:pPr>
            <a:r>
              <a:rPr lang="es-ES_tradnl" sz="2600" dirty="0"/>
              <a:t>Hay cuatro características principales que crean las mejores visualizaciones</a:t>
            </a:r>
            <a:r>
              <a:rPr lang="es-ES_tradnl" sz="2600" dirty="0" smtClean="0"/>
              <a:t>:</a:t>
            </a:r>
          </a:p>
          <a:p>
            <a:pPr>
              <a:buClr>
                <a:schemeClr val="tx1"/>
              </a:buClr>
              <a:buFont typeface="Arial" charset="0"/>
              <a:buChar char="•"/>
            </a:pPr>
            <a:endParaRPr lang="es-ES_tradnl" sz="2600" dirty="0" smtClean="0"/>
          </a:p>
          <a:p>
            <a:pPr marL="292608" lvl="1" indent="0">
              <a:buClr>
                <a:schemeClr val="tx1"/>
              </a:buClr>
              <a:buNone/>
            </a:pPr>
            <a:r>
              <a:rPr lang="es-ES_tradnl" sz="2600" dirty="0" smtClean="0"/>
              <a:t>• Novedad: </a:t>
            </a:r>
            <a:r>
              <a:rPr lang="es-ES_tradnl" sz="2600" dirty="0"/>
              <a:t>no solo debe ser solo un conducto para la información, sino que debe ofrecer algo de novedad en forma de un nuevo estilo de información</a:t>
            </a:r>
            <a:r>
              <a:rPr lang="es-ES_tradnl" sz="2600" dirty="0" smtClean="0"/>
              <a:t>.</a:t>
            </a:r>
          </a:p>
          <a:p>
            <a:pPr marL="292608" lvl="1" indent="0">
              <a:buClr>
                <a:schemeClr val="tx1"/>
              </a:buClr>
              <a:buNone/>
            </a:pPr>
            <a:endParaRPr lang="es-ES_tradnl" sz="2600" dirty="0" smtClean="0"/>
          </a:p>
          <a:p>
            <a:pPr marL="292608" lvl="1" indent="0">
              <a:buClr>
                <a:schemeClr val="tx1"/>
              </a:buClr>
              <a:buNone/>
            </a:pPr>
            <a:r>
              <a:rPr lang="es-ES_tradnl" sz="2600" dirty="0" smtClean="0"/>
              <a:t>• </a:t>
            </a:r>
            <a:r>
              <a:rPr lang="es-ES_tradnl" sz="2600" dirty="0"/>
              <a:t>Informativo: la atención a estos factores y los datos en sí mismos harán que la visualización de datos sea efectiva, exitosa y hermosa</a:t>
            </a:r>
            <a:r>
              <a:rPr lang="es-ES_tradnl" sz="2600" dirty="0" smtClean="0"/>
              <a:t>.</a:t>
            </a:r>
          </a:p>
        </p:txBody>
      </p:sp>
    </p:spTree>
    <p:extLst>
      <p:ext uri="{BB962C8B-B14F-4D97-AF65-F5344CB8AC3E}">
        <p14:creationId xmlns:p14="http://schemas.microsoft.com/office/powerpoint/2010/main" val="116728624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39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Visualization</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 Eficiente: una buena visualización tiene un objetivo explícito, un mensaje claramente definido o una perspectiva especial sobre la información que debe transmitir. Debe ser lo más simple y directo posible, pero no debe perder la complejidad necesaria y relevante. Los datos irrelevantes sirven como ruidos aquí. Debe reflejar las cualidades de los datos que representan, revelar propiedades y relaciones inherentes e implícitas en la fuente de datos para brindar nuevos conocimientos, información y disfrute al usuario final.</a:t>
            </a:r>
          </a:p>
          <a:p>
            <a:pPr marL="0" indent="0">
              <a:buClr>
                <a:schemeClr val="tx1"/>
              </a:buClr>
              <a:buNone/>
            </a:pPr>
            <a:r>
              <a:rPr lang="es-ES_tradnl" sz="2500" dirty="0"/>
              <a:t>• </a:t>
            </a:r>
            <a:r>
              <a:rPr lang="es-ES_tradnl" sz="2500" dirty="0" smtClean="0"/>
              <a:t>Estético: </a:t>
            </a:r>
            <a:r>
              <a:rPr lang="es-ES_tradnl" sz="2500" dirty="0"/>
              <a:t>el gráfico debe cumplir el objetivo principal de presentar información, no solo ejes y diseño, formas, líneas y tipografía, sino también el uso apropiado de estos ingredientes.</a:t>
            </a:r>
          </a:p>
        </p:txBody>
      </p:sp>
    </p:spTree>
    <p:extLst>
      <p:ext uri="{BB962C8B-B14F-4D97-AF65-F5344CB8AC3E}">
        <p14:creationId xmlns:p14="http://schemas.microsoft.com/office/powerpoint/2010/main" val="5821632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r>
              <a:rPr lang="es-ES" sz="1600" dirty="0" smtClean="0"/>
              <a:t>Contenido                                                                                                                                                                                                              </a:t>
            </a:r>
            <a:fld id="{5C8A0B6C-2F0D-9146-B965-5B2E4517E27B}" type="slidenum">
              <a:rPr lang="en-US" sz="1600" smtClean="0"/>
              <a:t>4</a:t>
            </a:fld>
            <a:endParaRPr lang="en-US" sz="1600" dirty="0"/>
          </a:p>
        </p:txBody>
      </p:sp>
      <p:sp>
        <p:nvSpPr>
          <p:cNvPr id="14" name="Título 1"/>
          <p:cNvSpPr txBox="1">
            <a:spLocks/>
          </p:cNvSpPr>
          <p:nvPr/>
        </p:nvSpPr>
        <p:spPr>
          <a:xfrm>
            <a:off x="786965" y="266008"/>
            <a:ext cx="10058400" cy="728806"/>
          </a:xfrm>
          <a:prstGeom prst="rect">
            <a:avLst/>
          </a:prstGeom>
        </p:spPr>
        <p:txBody>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dirty="0"/>
              <a:t>Contenido de este curso</a:t>
            </a:r>
            <a:endParaRPr lang="en-US" dirty="0"/>
          </a:p>
        </p:txBody>
      </p:sp>
      <p:graphicFrame>
        <p:nvGraphicFramePr>
          <p:cNvPr id="4" name="Tabla 3"/>
          <p:cNvGraphicFramePr>
            <a:graphicFrameLocks noGrp="1"/>
          </p:cNvGraphicFramePr>
          <p:nvPr>
            <p:extLst>
              <p:ext uri="{D42A27DB-BD31-4B8C-83A1-F6EECF244321}">
                <p14:modId xmlns:p14="http://schemas.microsoft.com/office/powerpoint/2010/main" val="2085987261"/>
              </p:ext>
            </p:extLst>
          </p:nvPr>
        </p:nvGraphicFramePr>
        <p:xfrm>
          <a:off x="452436" y="1042330"/>
          <a:ext cx="11295528" cy="5163940"/>
        </p:xfrm>
        <a:graphic>
          <a:graphicData uri="http://schemas.openxmlformats.org/drawingml/2006/table">
            <a:tbl>
              <a:tblPr/>
              <a:tblGrid>
                <a:gridCol w="896470"/>
                <a:gridCol w="914400"/>
                <a:gridCol w="5145741"/>
                <a:gridCol w="4338917"/>
              </a:tblGrid>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Warming up sesion: Gephi para crear y visualizar grafos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Qué es la visualización y porqué es importante</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Efectividad de una representación visual</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Ejemplos de varias visualizaciones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Ch1. Introducción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30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La carga cognitiva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Reordenando elementos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is-IS" sz="1800" b="0" i="0" u="none" strike="noStrike">
                          <a:solidFill>
                            <a:srgbClr val="000000"/>
                          </a:solidFill>
                          <a:effectLst/>
                          <a:latin typeface="Arial" charset="0"/>
                        </a:rPr>
                        <a:t>2</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Atención y memoria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3</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Tamaño y color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Ch2. Aspectos cognitivos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687115">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Datos, tipos y representaciones visuales  </a:t>
                      </a:r>
                      <a:r>
                        <a:rPr lang="es-ES_tradnl" sz="1800" b="1" i="0" u="none" strike="noStrike">
                          <a:solidFill>
                            <a:srgbClr val="FF0000"/>
                          </a:solidFill>
                          <a:effectLst/>
                          <a:latin typeface="Arial" charset="0"/>
                        </a:rPr>
                        <a:t>PRUEBA</a:t>
                      </a:r>
                      <a:endParaRPr lang="es-ES_tradnl" sz="1800" b="0" i="0" u="none" strike="noStrike">
                        <a:solidFill>
                          <a:srgbClr val="000000"/>
                        </a:solidFill>
                        <a:effectLst/>
                        <a:latin typeface="Arial" charset="0"/>
                      </a:endParaRP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8</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Árboles, Grids, y otros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9</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Abstracción de una tarea</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10</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Narración de una historia y repetición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dirty="0">
                          <a:solidFill>
                            <a:srgbClr val="000000"/>
                          </a:solidFill>
                          <a:effectLst/>
                          <a:latin typeface="Arial" charset="0"/>
                        </a:rPr>
                        <a:t>Ch3. Temas avanzados en Visualización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Lu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14</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Pensando como un diseñador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Ch4. El componente de diseño</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Mar</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15</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Modelos visuales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000000"/>
                          </a:solidFill>
                          <a:effectLst/>
                          <a:latin typeface="Arial" charset="0"/>
                        </a:rPr>
                        <a:t>Ch4. El componente de diseño</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Mi</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16</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0" i="0" u="none" strike="noStrike">
                          <a:solidFill>
                            <a:srgbClr val="FF0000"/>
                          </a:solidFill>
                          <a:effectLst/>
                          <a:latin typeface="Arial" charset="0"/>
                        </a:rPr>
                        <a:t>Presentación de Proyectos</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sk-SK" sz="1800" b="0" i="0" u="none" strike="noStrike">
                          <a:solidFill>
                            <a:srgbClr val="000000"/>
                          </a:solidFill>
                          <a:effectLst/>
                          <a:latin typeface="Arial" charset="0"/>
                        </a:rPr>
                        <a:t>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51420">
                <a:tc>
                  <a:txBody>
                    <a:bodyPr/>
                    <a:lstStyle/>
                    <a:p>
                      <a:pPr algn="ctr" rtl="0" fontAlgn="b"/>
                      <a:r>
                        <a:rPr lang="es-ES_tradnl" sz="1800" b="0" i="0" u="none" strike="noStrike">
                          <a:solidFill>
                            <a:srgbClr val="000000"/>
                          </a:solidFill>
                          <a:effectLst/>
                          <a:latin typeface="Arial" charset="0"/>
                        </a:rPr>
                        <a:t>Ju</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rtl="0" fontAlgn="b"/>
                      <a:r>
                        <a:rPr lang="es-ES_tradnl" sz="1800" b="0" i="0" u="none" strike="noStrike">
                          <a:solidFill>
                            <a:srgbClr val="000000"/>
                          </a:solidFill>
                          <a:effectLst/>
                          <a:latin typeface="Arial" charset="0"/>
                        </a:rPr>
                        <a:t>17</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es-ES_tradnl" sz="1800" b="1" i="0" u="none" strike="noStrike">
                          <a:solidFill>
                            <a:srgbClr val="FF0000"/>
                          </a:solidFill>
                          <a:effectLst/>
                          <a:latin typeface="Arial" charset="0"/>
                        </a:rPr>
                        <a:t>Examen</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rtl="0" fontAlgn="b"/>
                      <a:r>
                        <a:rPr lang="sk-SK" sz="1800" b="0" i="0" u="none" strike="noStrike" dirty="0">
                          <a:solidFill>
                            <a:srgbClr val="000000"/>
                          </a:solidFill>
                          <a:effectLst/>
                          <a:latin typeface="Arial" charset="0"/>
                        </a:rPr>
                        <a:t> </a:t>
                      </a:r>
                    </a:p>
                  </a:txBody>
                  <a:tcPr marL="5847" marR="5847" marT="5847"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559044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Visualization</a:t>
            </a:r>
          </a:p>
        </p:txBody>
      </p:sp>
      <p:sp>
        <p:nvSpPr>
          <p:cNvPr id="5" name="Marcador de contenido 2"/>
          <p:cNvSpPr txBox="1">
            <a:spLocks/>
          </p:cNvSpPr>
          <p:nvPr/>
        </p:nvSpPr>
        <p:spPr>
          <a:xfrm>
            <a:off x="907560" y="16122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 </a:t>
            </a:r>
            <a:r>
              <a:rPr lang="es-ES_tradnl" sz="2800" dirty="0"/>
              <a:t>La visualización, como su nombre lo indica, se basa en la explotación del sistema visual humano como medio de comunicación. </a:t>
            </a:r>
          </a:p>
          <a:p>
            <a:pPr>
              <a:buClr>
                <a:schemeClr val="tx1"/>
              </a:buClr>
              <a:buFont typeface="Arial" charset="0"/>
              <a:buChar char="•"/>
            </a:pPr>
            <a:r>
              <a:rPr lang="es-ES_tradnl" sz="2800" dirty="0" smtClean="0"/>
              <a:t> El </a:t>
            </a:r>
            <a:r>
              <a:rPr lang="es-ES_tradnl" sz="2800" dirty="0"/>
              <a:t>sistema visual proporciona un canal de ancho de banda muy alto a nuestros cerebros. Una cantidad significativa de procesamiento de información visual ocurre en paralelo en el nivel preconsciente. Un ejemplo es </a:t>
            </a:r>
            <a:r>
              <a:rPr lang="es-ES_tradnl" sz="2800" dirty="0" smtClean="0"/>
              <a:t>como </a:t>
            </a:r>
            <a:r>
              <a:rPr lang="es-ES_tradnl" sz="2800" dirty="0"/>
              <a:t>cuando un elemento rojo se nota inmediatamente de un mar de grises. </a:t>
            </a:r>
            <a:endParaRPr lang="es-ES_tradnl" sz="2800" dirty="0" smtClean="0"/>
          </a:p>
          <a:p>
            <a:pPr>
              <a:buClr>
                <a:schemeClr val="tx1"/>
              </a:buClr>
              <a:buFont typeface="Arial" charset="0"/>
              <a:buChar char="•"/>
            </a:pPr>
            <a:r>
              <a:rPr lang="es-ES_tradnl" sz="2800" dirty="0"/>
              <a:t> </a:t>
            </a:r>
            <a:r>
              <a:rPr lang="es-ES_tradnl" sz="2800" dirty="0" smtClean="0"/>
              <a:t>Por </a:t>
            </a:r>
            <a:r>
              <a:rPr lang="es-ES_tradnl" sz="2800" dirty="0"/>
              <a:t>supuesto, nuestros sistemas visuales también alimentan procesos de nivel superior que implican el control consciente de la atención.</a:t>
            </a:r>
            <a:endParaRPr lang="es-ES_tradnl" sz="2500" dirty="0"/>
          </a:p>
        </p:txBody>
      </p:sp>
    </p:spTree>
    <p:extLst>
      <p:ext uri="{BB962C8B-B14F-4D97-AF65-F5344CB8AC3E}">
        <p14:creationId xmlns:p14="http://schemas.microsoft.com/office/powerpoint/2010/main" val="109852427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Visualization</a:t>
            </a:r>
          </a:p>
        </p:txBody>
      </p:sp>
      <p:sp>
        <p:nvSpPr>
          <p:cNvPr id="5" name="Marcador de contenido 2"/>
          <p:cNvSpPr txBox="1">
            <a:spLocks/>
          </p:cNvSpPr>
          <p:nvPr/>
        </p:nvSpPr>
        <p:spPr>
          <a:xfrm>
            <a:off x="907560" y="1536034"/>
            <a:ext cx="10385280" cy="4644188"/>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500" dirty="0"/>
              <a:t>• </a:t>
            </a:r>
            <a:r>
              <a:rPr lang="es-ES_tradnl" sz="2800" dirty="0"/>
              <a:t>La caracterización estadística de los conjuntos de datos es un enfoque muy poderoso, pero tiene la limitación intrínseca de perder información a través del resumen. </a:t>
            </a:r>
            <a:endParaRPr lang="es-ES_tradnl" sz="2800" dirty="0" smtClean="0"/>
          </a:p>
          <a:p>
            <a:pPr>
              <a:buClr>
                <a:schemeClr val="tx1"/>
              </a:buClr>
              <a:buFont typeface="Arial" charset="0"/>
              <a:buChar char="•"/>
            </a:pPr>
            <a:r>
              <a:rPr lang="es-ES_tradnl" sz="2800" dirty="0" smtClean="0"/>
              <a:t>La </a:t>
            </a:r>
            <a:r>
              <a:rPr lang="es-ES_tradnl" sz="2800" dirty="0"/>
              <a:t>Figura 1.3 muestra el Cuarteto de </a:t>
            </a:r>
            <a:r>
              <a:rPr lang="es-ES_tradnl" sz="2800" dirty="0" err="1"/>
              <a:t>Anscombe</a:t>
            </a:r>
            <a:r>
              <a:rPr lang="es-ES_tradnl" sz="2800" dirty="0"/>
              <a:t>, un conjunto de cuatro pequeños conjuntos de datos diseñados por un estadístico para ilustrar cómo los conjuntos de datos que tienen estadísticas descriptivas idénticas pueden tener estructuras muy diferentes que son inmediatamente obvias </a:t>
            </a:r>
            <a:r>
              <a:rPr lang="es-ES_tradnl" sz="2800" u="sng" dirty="0"/>
              <a:t>cuando el conjunto de datos se muestra gráficamente</a:t>
            </a:r>
            <a:r>
              <a:rPr lang="es-ES_tradnl" sz="2800" dirty="0"/>
              <a:t> [</a:t>
            </a:r>
            <a:r>
              <a:rPr lang="es-ES_tradnl" sz="2800" dirty="0" err="1"/>
              <a:t>Anscombe</a:t>
            </a:r>
            <a:r>
              <a:rPr lang="es-ES_tradnl" sz="2800" dirty="0"/>
              <a:t> 73]. </a:t>
            </a:r>
            <a:endParaRPr lang="es-ES_tradnl" sz="2800" dirty="0" smtClean="0"/>
          </a:p>
          <a:p>
            <a:pPr>
              <a:buClr>
                <a:schemeClr val="tx1"/>
              </a:buClr>
              <a:buFont typeface="Arial" charset="0"/>
              <a:buChar char="•"/>
            </a:pPr>
            <a:r>
              <a:rPr lang="es-ES_tradnl" sz="2800" dirty="0" smtClean="0"/>
              <a:t>Las </a:t>
            </a:r>
            <a:r>
              <a:rPr lang="es-ES_tradnl" sz="2800" dirty="0"/>
              <a:t>cuatro tienen medias idénticas, varianza, correlación y líneas de regresión lineal. </a:t>
            </a:r>
            <a:endParaRPr lang="es-ES_tradnl" sz="2500" dirty="0"/>
          </a:p>
        </p:txBody>
      </p:sp>
    </p:spTree>
    <p:extLst>
      <p:ext uri="{BB962C8B-B14F-4D97-AF65-F5344CB8AC3E}">
        <p14:creationId xmlns:p14="http://schemas.microsoft.com/office/powerpoint/2010/main" val="123758937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42</a:t>
            </a:fld>
            <a:endParaRPr lang="en-US" sz="1600" dirty="0"/>
          </a:p>
        </p:txBody>
      </p:sp>
      <p:pic>
        <p:nvPicPr>
          <p:cNvPr id="3" name="Imagen 2"/>
          <p:cNvPicPr>
            <a:picLocks noChangeAspect="1"/>
          </p:cNvPicPr>
          <p:nvPr/>
        </p:nvPicPr>
        <p:blipFill>
          <a:blip r:embed="rId3"/>
          <a:stretch>
            <a:fillRect/>
          </a:stretch>
        </p:blipFill>
        <p:spPr>
          <a:xfrm>
            <a:off x="171450" y="1348011"/>
            <a:ext cx="5328039" cy="3833589"/>
          </a:xfrm>
          <a:prstGeom prst="rect">
            <a:avLst/>
          </a:prstGeom>
        </p:spPr>
      </p:pic>
      <p:pic>
        <p:nvPicPr>
          <p:cNvPr id="4" name="Imagen 3"/>
          <p:cNvPicPr>
            <a:picLocks noChangeAspect="1"/>
          </p:cNvPicPr>
          <p:nvPr/>
        </p:nvPicPr>
        <p:blipFill>
          <a:blip r:embed="rId4"/>
          <a:stretch>
            <a:fillRect/>
          </a:stretch>
        </p:blipFill>
        <p:spPr>
          <a:xfrm>
            <a:off x="5641498" y="690267"/>
            <a:ext cx="6311900" cy="5613400"/>
          </a:xfrm>
          <a:prstGeom prst="rect">
            <a:avLst/>
          </a:prstGeom>
        </p:spPr>
      </p:pic>
      <p:sp>
        <p:nvSpPr>
          <p:cNvPr id="8" name="Título 1"/>
          <p:cNvSpPr txBox="1">
            <a:spLocks/>
          </p:cNvSpPr>
          <p:nvPr/>
        </p:nvSpPr>
        <p:spPr>
          <a:xfrm>
            <a:off x="304800" y="263405"/>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000" dirty="0"/>
              <a:t>Importance of Visualization</a:t>
            </a:r>
          </a:p>
        </p:txBody>
      </p:sp>
    </p:spTree>
    <p:extLst>
      <p:ext uri="{BB962C8B-B14F-4D97-AF65-F5344CB8AC3E}">
        <p14:creationId xmlns:p14="http://schemas.microsoft.com/office/powerpoint/2010/main" val="113962105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Importance of </a:t>
            </a:r>
            <a:r>
              <a:rPr lang="en-US" sz="4400" dirty="0" smtClean="0"/>
              <a:t>Visualization, en </a:t>
            </a:r>
            <a:r>
              <a:rPr lang="en-US" sz="4400" dirty="0" err="1" smtClean="0"/>
              <a:t>resumen</a:t>
            </a:r>
            <a:r>
              <a:rPr lang="mr-IN" sz="4400" dirty="0" smtClean="0"/>
              <a:t>…</a:t>
            </a:r>
            <a:endParaRPr lang="en-US" sz="4400" dirty="0"/>
          </a:p>
        </p:txBody>
      </p:sp>
      <p:pic>
        <p:nvPicPr>
          <p:cNvPr id="3" name="Imagen 2"/>
          <p:cNvPicPr>
            <a:picLocks noChangeAspect="1"/>
          </p:cNvPicPr>
          <p:nvPr/>
        </p:nvPicPr>
        <p:blipFill>
          <a:blip r:embed="rId3"/>
          <a:stretch>
            <a:fillRect/>
          </a:stretch>
        </p:blipFill>
        <p:spPr>
          <a:xfrm>
            <a:off x="1717987" y="1348011"/>
            <a:ext cx="8764426" cy="4859484"/>
          </a:xfrm>
          <a:prstGeom prst="rect">
            <a:avLst/>
          </a:prstGeom>
        </p:spPr>
      </p:pic>
    </p:spTree>
    <p:extLst>
      <p:ext uri="{BB962C8B-B14F-4D97-AF65-F5344CB8AC3E}">
        <p14:creationId xmlns:p14="http://schemas.microsoft.com/office/powerpoint/2010/main" val="152424161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44</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422026255"/>
              </p:ext>
            </p:extLst>
          </p:nvPr>
        </p:nvGraphicFramePr>
        <p:xfrm>
          <a:off x="1004047" y="2474258"/>
          <a:ext cx="10151633" cy="2046940"/>
        </p:xfrm>
        <a:graphic>
          <a:graphicData uri="http://schemas.openxmlformats.org/drawingml/2006/table">
            <a:tbl>
              <a:tblPr/>
              <a:tblGrid>
                <a:gridCol w="10151633"/>
              </a:tblGrid>
              <a:tr h="511735">
                <a:tc>
                  <a:txBody>
                    <a:bodyPr/>
                    <a:lstStyle/>
                    <a:p>
                      <a:pPr algn="l" rtl="0" fontAlgn="b"/>
                      <a:r>
                        <a:rPr lang="es-ES_tradnl" sz="2800" b="0" i="0" u="none" strike="noStrike" dirty="0" err="1">
                          <a:solidFill>
                            <a:schemeClr val="tx1"/>
                          </a:solidFill>
                          <a:effectLst/>
                          <a:latin typeface="Arial" charset="0"/>
                        </a:rPr>
                        <a:t>Warming</a:t>
                      </a:r>
                      <a:r>
                        <a:rPr lang="es-ES_tradnl" sz="2800" b="0" i="0" u="none" strike="noStrike" dirty="0">
                          <a:solidFill>
                            <a:schemeClr val="tx1"/>
                          </a:solidFill>
                          <a:effectLst/>
                          <a:latin typeface="Arial" charset="0"/>
                        </a:rPr>
                        <a:t> up </a:t>
                      </a:r>
                      <a:r>
                        <a:rPr lang="es-ES_tradnl" sz="2800" b="0" i="0" u="none" strike="noStrike" dirty="0" err="1">
                          <a:solidFill>
                            <a:schemeClr val="tx1"/>
                          </a:solidFill>
                          <a:effectLst/>
                          <a:latin typeface="Arial" charset="0"/>
                        </a:rPr>
                        <a:t>sesion</a:t>
                      </a:r>
                      <a:r>
                        <a:rPr lang="es-ES_tradnl" sz="2800" b="0" i="0" u="none" strike="noStrike" dirty="0">
                          <a:solidFill>
                            <a:schemeClr val="tx1"/>
                          </a:solidFill>
                          <a:effectLst/>
                          <a:latin typeface="Arial" charset="0"/>
                        </a:rPr>
                        <a:t>: </a:t>
                      </a:r>
                      <a:r>
                        <a:rPr lang="es-ES_tradnl" sz="2800" b="0" i="0" u="none" strike="noStrike" dirty="0" err="1">
                          <a:solidFill>
                            <a:schemeClr val="tx1"/>
                          </a:solidFill>
                          <a:effectLst/>
                          <a:latin typeface="Arial" charset="0"/>
                        </a:rPr>
                        <a:t>Gephi</a:t>
                      </a:r>
                      <a:r>
                        <a:rPr lang="es-ES_tradnl" sz="2800" b="0" i="0" u="none" strike="noStrike" dirty="0">
                          <a:solidFill>
                            <a:schemeClr val="tx1"/>
                          </a:solidFill>
                          <a:effectLst/>
                          <a:latin typeface="Arial" charset="0"/>
                        </a:rPr>
                        <a:t> para crear y visualizar grafos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a:solidFill>
                            <a:srgbClr val="000000"/>
                          </a:solidFill>
                          <a:effectLst/>
                          <a:latin typeface="Arial" charset="0"/>
                        </a:rPr>
                        <a:t>Qué es la visualización y porqué es importante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FF0000"/>
                          </a:solidFill>
                          <a:effectLst/>
                          <a:latin typeface="Arial" charset="0"/>
                        </a:rPr>
                        <a:t>Efectividad de una representación visual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000000"/>
                          </a:solidFill>
                          <a:effectLst/>
                          <a:latin typeface="Arial" charset="0"/>
                        </a:rPr>
                        <a:t>Ejemplos de varias visualizaciones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4159045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pPr fontAlgn="b"/>
            <a:r>
              <a:rPr lang="es-ES_tradnl" sz="4400" dirty="0">
                <a:solidFill>
                  <a:schemeClr val="tx1"/>
                </a:solidFill>
                <a:latin typeface="Arial" charset="0"/>
              </a:rPr>
              <a:t>Efectividad de una representación </a:t>
            </a:r>
            <a:r>
              <a:rPr lang="es-ES_tradnl" sz="4400" dirty="0" smtClean="0">
                <a:solidFill>
                  <a:schemeClr val="tx1"/>
                </a:solidFill>
                <a:latin typeface="Arial" charset="0"/>
              </a:rPr>
              <a:t>visual</a:t>
            </a:r>
            <a:r>
              <a:rPr lang="es-ES_tradnl" sz="4400" dirty="0">
                <a:latin typeface="Arial" charset="0"/>
              </a:rPr>
              <a:t/>
            </a:r>
            <a:br>
              <a:rPr lang="es-ES_tradnl" sz="4400" dirty="0">
                <a:latin typeface="Arial" charset="0"/>
              </a:rPr>
            </a:br>
            <a:endParaRPr lang="es-ES_tradnl" sz="4400" dirty="0">
              <a:latin typeface="Arial" charset="0"/>
            </a:endParaRPr>
          </a:p>
        </p:txBody>
      </p:sp>
    </p:spTree>
    <p:extLst>
      <p:ext uri="{BB962C8B-B14F-4D97-AF65-F5344CB8AC3E}">
        <p14:creationId xmlns:p14="http://schemas.microsoft.com/office/powerpoint/2010/main" val="181932756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46</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2247900"/>
            <a:ext cx="10385280" cy="40085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Nadie </a:t>
            </a:r>
            <a:r>
              <a:rPr lang="es-ES_tradnl" sz="2600" dirty="0"/>
              <a:t>se propone hacer una mala gráfica. Pero sucede </a:t>
            </a:r>
            <a:r>
              <a:rPr lang="es-ES_tradnl" sz="2600" dirty="0" smtClean="0"/>
              <a:t>una </a:t>
            </a:r>
            <a:r>
              <a:rPr lang="es-ES_tradnl" sz="2600" dirty="0"/>
              <a:t>y otra vez. </a:t>
            </a:r>
            <a:r>
              <a:rPr lang="es-ES_tradnl" sz="2600" dirty="0" smtClean="0"/>
              <a:t>En </a:t>
            </a:r>
            <a:r>
              <a:rPr lang="es-ES_tradnl" sz="2600" dirty="0"/>
              <a:t>cada </a:t>
            </a:r>
            <a:r>
              <a:rPr lang="es-ES_tradnl" sz="2600" dirty="0" smtClean="0"/>
              <a:t>empresa, </a:t>
            </a:r>
            <a:r>
              <a:rPr lang="es-ES_tradnl" sz="2600" dirty="0"/>
              <a:t>en todas las industrias y por todo tipo de personas. Sucede en los medios. </a:t>
            </a:r>
            <a:r>
              <a:rPr lang="es-ES_tradnl" sz="2600" dirty="0" smtClean="0"/>
              <a:t>¿</a:t>
            </a:r>
            <a:r>
              <a:rPr lang="es-ES_tradnl" sz="2600" dirty="0"/>
              <a:t>Porqué es eso</a:t>
            </a:r>
            <a:r>
              <a:rPr lang="es-ES_tradnl" sz="2600" dirty="0" smtClean="0"/>
              <a:t>?</a:t>
            </a:r>
          </a:p>
          <a:p>
            <a:pPr marL="0" indent="0">
              <a:buClr>
                <a:schemeClr val="tx1"/>
              </a:buClr>
              <a:buNone/>
            </a:pPr>
            <a:endParaRPr lang="es-ES_tradnl" sz="2600" dirty="0"/>
          </a:p>
          <a:p>
            <a:pPr marL="0" indent="0">
              <a:buClr>
                <a:schemeClr val="tx1"/>
              </a:buClr>
              <a:buNone/>
            </a:pPr>
            <a:r>
              <a:rPr lang="es-ES_tradnl" sz="2600" dirty="0"/>
              <a:t>No somos naturalmente buenos para contar historias con </a:t>
            </a:r>
            <a:r>
              <a:rPr lang="es-ES_tradnl" sz="2600" dirty="0" smtClean="0"/>
              <a:t>datos</a:t>
            </a:r>
            <a:r>
              <a:rPr lang="mr-IN" sz="2600" dirty="0" smtClean="0"/>
              <a:t>…</a:t>
            </a:r>
            <a:endParaRPr lang="es-ES_tradnl" sz="2600" dirty="0" smtClean="0"/>
          </a:p>
          <a:p>
            <a:pPr marL="0" indent="0">
              <a:buClr>
                <a:schemeClr val="tx1"/>
              </a:buClr>
              <a:buNone/>
            </a:pPr>
            <a:endParaRPr lang="es-ES_tradnl" sz="2600" dirty="0"/>
          </a:p>
        </p:txBody>
      </p:sp>
    </p:spTree>
    <p:extLst>
      <p:ext uri="{BB962C8B-B14F-4D97-AF65-F5344CB8AC3E}">
        <p14:creationId xmlns:p14="http://schemas.microsoft.com/office/powerpoint/2010/main" val="156625258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47</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1695450"/>
            <a:ext cx="10385280" cy="45609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En </a:t>
            </a:r>
            <a:r>
              <a:rPr lang="es-ES_tradnl" sz="2600" dirty="0"/>
              <a:t>la escuela, aprendemos mucho sobre lenguaje y matemáticas. En el lado del lenguaje, aprendemos cómo juntar palabras en oraciones y en historias. </a:t>
            </a:r>
            <a:endParaRPr lang="es-ES_tradnl" sz="2600" dirty="0" smtClean="0"/>
          </a:p>
          <a:p>
            <a:pPr marL="0" indent="0">
              <a:buClr>
                <a:schemeClr val="tx1"/>
              </a:buClr>
              <a:buNone/>
            </a:pPr>
            <a:r>
              <a:rPr lang="es-ES_tradnl" sz="2600" dirty="0" smtClean="0"/>
              <a:t>Con </a:t>
            </a:r>
            <a:r>
              <a:rPr lang="es-ES_tradnl" sz="2600" dirty="0"/>
              <a:t>las matemáticas, aprendemos a dar sentido a los números. Pero es raro que estos dos lados estén emparejados: nadie nos enseña cómo contar historias con números. </a:t>
            </a:r>
            <a:endParaRPr lang="es-ES_tradnl" sz="2600" dirty="0" smtClean="0"/>
          </a:p>
          <a:p>
            <a:pPr marL="0" indent="0">
              <a:buClr>
                <a:schemeClr val="tx1"/>
              </a:buClr>
              <a:buNone/>
            </a:pPr>
            <a:r>
              <a:rPr lang="es-ES_tradnl" sz="2600" dirty="0" smtClean="0"/>
              <a:t>Además </a:t>
            </a:r>
            <a:r>
              <a:rPr lang="es-ES_tradnl" sz="2600" dirty="0"/>
              <a:t>del desafío, muy pocas personas se sienten </a:t>
            </a:r>
            <a:r>
              <a:rPr lang="es-ES_tradnl" sz="2600" dirty="0" smtClean="0"/>
              <a:t>naturalmente expertos </a:t>
            </a:r>
            <a:r>
              <a:rPr lang="es-ES_tradnl" sz="2600" dirty="0"/>
              <a:t>en este espacio. </a:t>
            </a:r>
            <a:endParaRPr lang="es-ES_tradnl" sz="2600" dirty="0" smtClean="0"/>
          </a:p>
          <a:p>
            <a:pPr marL="0" indent="0">
              <a:buClr>
                <a:schemeClr val="tx1"/>
              </a:buClr>
              <a:buNone/>
            </a:pPr>
            <a:r>
              <a:rPr lang="es-ES_tradnl" sz="2600" dirty="0" smtClean="0"/>
              <a:t>Esto </a:t>
            </a:r>
            <a:r>
              <a:rPr lang="es-ES_tradnl" sz="2600" dirty="0"/>
              <a:t>nos deja mal preparados para una tarea importante que cada vez tiene más demanda. </a:t>
            </a:r>
            <a:endParaRPr lang="es-ES_tradnl" sz="2600" dirty="0"/>
          </a:p>
        </p:txBody>
      </p:sp>
    </p:spTree>
    <p:extLst>
      <p:ext uri="{BB962C8B-B14F-4D97-AF65-F5344CB8AC3E}">
        <p14:creationId xmlns:p14="http://schemas.microsoft.com/office/powerpoint/2010/main" val="112234425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48</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1695450"/>
            <a:ext cx="10385280" cy="45609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La tecnología nos ha permitido acumular cantidades cada vez mayores de datos y hay un deseo creciente de dar sentido a todos estos datos. Poder visualizar datos y contar historias con ellos es clave para convertirlos en información que pueda usarse para impulsar una mejor toma de decisiones</a:t>
            </a:r>
            <a:r>
              <a:rPr lang="es-ES_tradnl" sz="2600" dirty="0" smtClean="0"/>
              <a:t>.</a:t>
            </a:r>
          </a:p>
          <a:p>
            <a:pPr marL="0" indent="0">
              <a:buClr>
                <a:schemeClr val="tx1"/>
              </a:buClr>
              <a:buNone/>
            </a:pPr>
            <a:r>
              <a:rPr lang="es-ES_tradnl" sz="2600" dirty="0" smtClean="0"/>
              <a:t>En </a:t>
            </a:r>
            <a:r>
              <a:rPr lang="es-ES_tradnl" sz="2600" dirty="0"/>
              <a:t>ausencia de habilidades naturales o capacitación en este espacio, a menudo terminamos confiando en nuestras herramientas para comprender las mejores prácticas. </a:t>
            </a:r>
            <a:endParaRPr lang="es-ES_tradnl" sz="2600" dirty="0" smtClean="0"/>
          </a:p>
          <a:p>
            <a:pPr marL="0" indent="0">
              <a:buClr>
                <a:schemeClr val="tx1"/>
              </a:buClr>
              <a:buNone/>
            </a:pPr>
            <a:r>
              <a:rPr lang="es-ES_tradnl" sz="2600" dirty="0" smtClean="0"/>
              <a:t>Los </a:t>
            </a:r>
            <a:r>
              <a:rPr lang="es-ES_tradnl" sz="2600" dirty="0"/>
              <a:t>avances en la tecnología, además de aumentar la cantidad y el acceso a los datos, también han hecho que las herramientas funcionen con datos generalizados. Casi cualquier persona puede poner algunos datos en una aplicación de gráficos (por ejemplo, Excel) y crear un gráfico. </a:t>
            </a:r>
            <a:endParaRPr lang="es-ES_tradnl" sz="2600" dirty="0"/>
          </a:p>
        </p:txBody>
      </p:sp>
    </p:spTree>
    <p:extLst>
      <p:ext uri="{BB962C8B-B14F-4D97-AF65-F5344CB8AC3E}">
        <p14:creationId xmlns:p14="http://schemas.microsoft.com/office/powerpoint/2010/main" val="23301732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49</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1695450"/>
            <a:ext cx="10385280" cy="45609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C</a:t>
            </a:r>
            <a:r>
              <a:rPr lang="es-ES_tradnl" sz="2600" dirty="0" smtClean="0"/>
              <a:t>ualquiera </a:t>
            </a:r>
            <a:r>
              <a:rPr lang="es-ES_tradnl" sz="2600" dirty="0"/>
              <a:t>puede poner algunos datos en una aplicación de gráficos y crear un gráfico. </a:t>
            </a:r>
            <a:endParaRPr lang="es-ES_tradnl" sz="2600" dirty="0" smtClean="0"/>
          </a:p>
          <a:p>
            <a:pPr marL="0" indent="0">
              <a:buClr>
                <a:schemeClr val="tx1"/>
              </a:buClr>
              <a:buNone/>
            </a:pPr>
            <a:r>
              <a:rPr lang="es-ES_tradnl" sz="2600" dirty="0" smtClean="0"/>
              <a:t>Esto </a:t>
            </a:r>
            <a:r>
              <a:rPr lang="es-ES_tradnl" sz="2600" dirty="0"/>
              <a:t>es notable, teniendo en cuenta que el proceso de creación de un gráfico estaba históricamente reservado para los científicos o aquellos en otros roles altamente técnicos. </a:t>
            </a:r>
            <a:endParaRPr lang="es-ES_tradnl" sz="2600" dirty="0" smtClean="0"/>
          </a:p>
          <a:p>
            <a:pPr marL="0" indent="0">
              <a:buClr>
                <a:schemeClr val="tx1"/>
              </a:buClr>
              <a:buNone/>
            </a:pPr>
            <a:r>
              <a:rPr lang="es-ES_tradnl" sz="2600" dirty="0" smtClean="0"/>
              <a:t>Y es aterrador</a:t>
            </a:r>
            <a:r>
              <a:rPr lang="es-ES_tradnl" sz="2600" dirty="0"/>
              <a:t>, porque sin un camino claro a seguir, nuestras mejores intenciones y esfuerzos (combinados con los valores predeterminados de herramientas a menudo cuestionables) pueden llevarnos en algunas direcciones realmente malas: 3D, color sin sentido, gráficos </a:t>
            </a:r>
            <a:r>
              <a:rPr lang="es-ES_tradnl" sz="2600" dirty="0" smtClean="0"/>
              <a:t>circulares o pie charts.</a:t>
            </a:r>
            <a:endParaRPr lang="es-ES_tradnl" sz="2600" dirty="0"/>
          </a:p>
          <a:p>
            <a:pPr marL="0" indent="0">
              <a:buClr>
                <a:schemeClr val="tx1"/>
              </a:buClr>
              <a:buNone/>
            </a:pPr>
            <a:endParaRPr lang="es-ES_tradnl" sz="2600" dirty="0"/>
          </a:p>
        </p:txBody>
      </p:sp>
    </p:spTree>
    <p:extLst>
      <p:ext uri="{BB962C8B-B14F-4D97-AF65-F5344CB8AC3E}">
        <p14:creationId xmlns:p14="http://schemas.microsoft.com/office/powerpoint/2010/main" val="2495822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_tradnl" sz="4400" dirty="0" err="1" smtClean="0"/>
              <a:t>Evaluaci</a:t>
            </a:r>
            <a:r>
              <a:rPr lang="es-ES" sz="4400" dirty="0" err="1" smtClean="0"/>
              <a:t>ón</a:t>
            </a:r>
            <a:endParaRPr lang="es-ES_tradnl"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5</a:t>
            </a:fld>
            <a:endParaRPr lang="en-US" sz="1600" dirty="0"/>
          </a:p>
        </p:txBody>
      </p:sp>
      <p:graphicFrame>
        <p:nvGraphicFramePr>
          <p:cNvPr id="7" name="Marcador de contenido 6"/>
          <p:cNvGraphicFramePr>
            <a:graphicFrameLocks noGrp="1"/>
          </p:cNvGraphicFramePr>
          <p:nvPr>
            <p:ph idx="1"/>
            <p:extLst>
              <p:ext uri="{D42A27DB-BD31-4B8C-83A1-F6EECF244321}">
                <p14:modId xmlns:p14="http://schemas.microsoft.com/office/powerpoint/2010/main" val="313778786"/>
              </p:ext>
            </p:extLst>
          </p:nvPr>
        </p:nvGraphicFramePr>
        <p:xfrm>
          <a:off x="3159673" y="2699385"/>
          <a:ext cx="5671506" cy="3002280"/>
        </p:xfrm>
        <a:graphic>
          <a:graphicData uri="http://schemas.openxmlformats.org/drawingml/2006/table">
            <a:tbl>
              <a:tblPr/>
              <a:tblGrid>
                <a:gridCol w="2351307"/>
                <a:gridCol w="1876409"/>
                <a:gridCol w="1443790"/>
              </a:tblGrid>
              <a:tr h="203200">
                <a:tc>
                  <a:txBody>
                    <a:bodyPr/>
                    <a:lstStyle/>
                    <a:p>
                      <a:pPr algn="l" fontAlgn="b"/>
                      <a:endParaRPr lang="es-ES_tradnl" sz="2400" b="0" i="0" u="none" strike="noStrike">
                        <a:solidFill>
                          <a:srgbClr val="000000"/>
                        </a:solidFill>
                        <a:effectLst/>
                        <a:latin typeface="Calibri" charset="0"/>
                      </a:endParaRPr>
                    </a:p>
                  </a:txBody>
                  <a:tcPr marL="12700" marR="12700" marT="12700" marB="0"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s-ES_tradnl" sz="2400" b="0" i="0" u="none" strike="noStrike">
                          <a:solidFill>
                            <a:srgbClr val="000000"/>
                          </a:solidFill>
                          <a:effectLst/>
                          <a:latin typeface="Calibri" charset="0"/>
                        </a:rPr>
                        <a:t>Opción 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a:solidFill>
                            <a:srgbClr val="000000"/>
                          </a:solidFill>
                          <a:effectLst/>
                          <a:latin typeface="Calibri" charset="0"/>
                        </a:rPr>
                        <a:t>Deberes / Talleres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a:solidFill>
                            <a:srgbClr val="000000"/>
                          </a:solidFill>
                          <a:effectLst/>
                          <a:latin typeface="Calibri" charset="0"/>
                        </a:rPr>
                        <a:t>Prueba</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is-IS" sz="2400" b="0" i="0" u="none" strike="noStrike" dirty="0">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a:solidFill>
                            <a:srgbClr val="000000"/>
                          </a:solidFill>
                          <a:effectLst/>
                          <a:latin typeface="Calibri" charset="0"/>
                        </a:rPr>
                        <a:t>Examen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0" i="0" u="none" strike="noStrike" dirty="0">
                          <a:solidFill>
                            <a:srgbClr val="000000"/>
                          </a:solidFill>
                          <a:effectLst/>
                          <a:latin typeface="Calibri" charset="0"/>
                        </a:rPr>
                        <a:t>Proyecto</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a:solidFill>
                            <a:srgbClr val="000000"/>
                          </a:solidFill>
                          <a:effectLst/>
                          <a:latin typeface="Calibri" charset="0"/>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03200">
                <a:tc>
                  <a:txBody>
                    <a:bodyPr/>
                    <a:lstStyle/>
                    <a:p>
                      <a:pPr algn="l" fontAlgn="b"/>
                      <a:r>
                        <a:rPr lang="es-ES_tradnl" sz="2400" b="1" i="0" u="none" strike="noStrike">
                          <a:solidFill>
                            <a:srgbClr val="000000"/>
                          </a:solidFill>
                          <a:effectLst/>
                          <a:latin typeface="Calibri" charset="0"/>
                        </a:rPr>
                        <a:t>Actuación</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es-ES_tradnl" sz="2400" b="0" i="0" u="none" strike="noStrike" dirty="0" smtClean="0">
                          <a:solidFill>
                            <a:srgbClr val="000000"/>
                          </a:solidFill>
                          <a:effectLst/>
                          <a:latin typeface="Calibri" charset="0"/>
                        </a:rPr>
                        <a:t>1 (</a:t>
                      </a:r>
                      <a:r>
                        <a:rPr lang="es-ES_tradnl" sz="2400" b="0" i="0" u="none" strike="noStrike" dirty="0" err="1" smtClean="0">
                          <a:solidFill>
                            <a:srgbClr val="000000"/>
                          </a:solidFill>
                          <a:effectLst/>
                          <a:latin typeface="Calibri" charset="0"/>
                        </a:rPr>
                        <a:t>revisi</a:t>
                      </a:r>
                      <a:r>
                        <a:rPr lang="es-ES" sz="2400" b="0" i="0" u="none" strike="noStrike" dirty="0" err="1" smtClean="0">
                          <a:solidFill>
                            <a:srgbClr val="000000"/>
                          </a:solidFill>
                          <a:effectLst/>
                          <a:latin typeface="Calibri" charset="0"/>
                        </a:rPr>
                        <a:t>ón</a:t>
                      </a:r>
                      <a:r>
                        <a:rPr lang="es-ES" sz="2400" b="0" i="0" u="none" strike="noStrike" dirty="0" smtClean="0">
                          <a:solidFill>
                            <a:srgbClr val="000000"/>
                          </a:solidFill>
                          <a:effectLst/>
                          <a:latin typeface="Calibri" charset="0"/>
                        </a:rPr>
                        <a:t> de </a:t>
                      </a:r>
                      <a:r>
                        <a:rPr lang="es-ES_tradnl" sz="2400" b="0" i="0" u="none" strike="noStrike" dirty="0" err="1" smtClean="0">
                          <a:solidFill>
                            <a:srgbClr val="000000"/>
                          </a:solidFill>
                          <a:effectLst/>
                          <a:latin typeface="Calibri" charset="0"/>
                        </a:rPr>
                        <a:t>paper</a:t>
                      </a:r>
                      <a:r>
                        <a:rPr lang="es-ES_tradnl" sz="2400" b="0" i="0" u="none" strike="noStrike" dirty="0" smtClean="0">
                          <a:solidFill>
                            <a:srgbClr val="000000"/>
                          </a:solidFill>
                          <a:effectLst/>
                          <a:latin typeface="Calibri" charset="0"/>
                        </a:rPr>
                        <a:t> en Data </a:t>
                      </a:r>
                      <a:r>
                        <a:rPr lang="es-ES_tradnl" sz="2400" b="0" i="0" u="none" strike="noStrike" dirty="0" err="1" smtClean="0">
                          <a:solidFill>
                            <a:srgbClr val="000000"/>
                          </a:solidFill>
                          <a:effectLst/>
                          <a:latin typeface="Calibri" charset="0"/>
                        </a:rPr>
                        <a:t>Visualization</a:t>
                      </a:r>
                      <a:r>
                        <a:rPr lang="es-ES_tradnl" sz="2400" b="0" i="0" u="none" strike="noStrike" dirty="0" smtClean="0">
                          <a:solidFill>
                            <a:srgbClr val="000000"/>
                          </a:solidFill>
                          <a:effectLst/>
                          <a:latin typeface="Calibri" charset="0"/>
                        </a:rPr>
                        <a:t>)</a:t>
                      </a:r>
                      <a:endParaRPr lang="es-ES_tradnl"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r" fontAlgn="b"/>
                      <a:r>
                        <a:rPr lang="mr-IN" sz="2400" b="0" i="0" u="none" strike="noStrike" dirty="0" err="1">
                          <a:solidFill>
                            <a:srgbClr val="000000"/>
                          </a:solidFill>
                          <a:effectLst/>
                          <a:latin typeface="Calibri" charset="0"/>
                        </a:rPr>
                        <a:t>n</a:t>
                      </a:r>
                      <a:r>
                        <a:rPr lang="mr-IN" sz="2400" b="0" i="0" u="none" strike="noStrike" dirty="0">
                          <a:solidFill>
                            <a:srgbClr val="000000"/>
                          </a:solidFill>
                          <a:effectLst/>
                          <a:latin typeface="Calibri" charset="0"/>
                        </a:rPr>
                        <a:t>/</a:t>
                      </a:r>
                      <a:r>
                        <a:rPr lang="mr-IN" sz="2400" b="0" i="0" u="none" strike="noStrike" dirty="0" err="1">
                          <a:solidFill>
                            <a:srgbClr val="000000"/>
                          </a:solidFill>
                          <a:effectLst/>
                          <a:latin typeface="Calibri" charset="0"/>
                        </a:rPr>
                        <a:t>a</a:t>
                      </a:r>
                      <a:endParaRPr lang="mr-IN" sz="2400" b="0" i="0" u="none" strike="noStrike" dirty="0">
                        <a:solidFill>
                          <a:srgbClr val="000000"/>
                        </a:solidFill>
                        <a:effectLst/>
                        <a:latin typeface="Calibri" charset="0"/>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924473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50</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1695450"/>
            <a:ext cx="10385280" cy="456097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a:t>Si bien la tecnología ha aumentado el acceso y la competencia en las herramientas para trabajar con datos, aún existen lagunas en las capacidades. </a:t>
            </a:r>
            <a:endParaRPr lang="es-ES_tradnl" sz="2600" dirty="0" smtClean="0"/>
          </a:p>
          <a:p>
            <a:pPr marL="0" indent="0">
              <a:buClr>
                <a:schemeClr val="tx1"/>
              </a:buClr>
              <a:buNone/>
            </a:pPr>
            <a:r>
              <a:rPr lang="es-ES_tradnl" sz="2600" dirty="0" smtClean="0"/>
              <a:t>Puede </a:t>
            </a:r>
            <a:r>
              <a:rPr lang="es-ES_tradnl" sz="2600" dirty="0"/>
              <a:t>poner algunos datos en Excel y crear un gráfico. Para muchos, el proceso de visualización de datos termina allí. Esto puede hacer que la historia más interesante sea completamente decepcionante, o peor, difícil o imposible de entender. </a:t>
            </a:r>
            <a:endParaRPr lang="es-ES_tradnl" sz="2600" dirty="0" smtClean="0"/>
          </a:p>
          <a:p>
            <a:pPr marL="0" indent="0">
              <a:buClr>
                <a:schemeClr val="tx1"/>
              </a:buClr>
              <a:buNone/>
            </a:pPr>
            <a:endParaRPr lang="es-ES_tradnl" sz="2600" dirty="0"/>
          </a:p>
        </p:txBody>
      </p:sp>
    </p:spTree>
    <p:extLst>
      <p:ext uri="{BB962C8B-B14F-4D97-AF65-F5344CB8AC3E}">
        <p14:creationId xmlns:p14="http://schemas.microsoft.com/office/powerpoint/2010/main" val="3632421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51</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5" name="Marcador de contenido 2"/>
          <p:cNvSpPr txBox="1">
            <a:spLocks/>
          </p:cNvSpPr>
          <p:nvPr/>
        </p:nvSpPr>
        <p:spPr>
          <a:xfrm>
            <a:off x="907560" y="2400300"/>
            <a:ext cx="10385280" cy="38561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600" dirty="0" smtClean="0"/>
              <a:t>Hay </a:t>
            </a:r>
            <a:r>
              <a:rPr lang="es-ES_tradnl" sz="2600" dirty="0"/>
              <a:t>una historia en sus datos. </a:t>
            </a:r>
            <a:endParaRPr lang="es-ES_tradnl" sz="2600" dirty="0" smtClean="0"/>
          </a:p>
          <a:p>
            <a:pPr marL="0" indent="0">
              <a:buClr>
                <a:schemeClr val="tx1"/>
              </a:buClr>
              <a:buNone/>
            </a:pPr>
            <a:r>
              <a:rPr lang="es-ES_tradnl" sz="2600" dirty="0" smtClean="0"/>
              <a:t>Pero </a:t>
            </a:r>
            <a:r>
              <a:rPr lang="es-ES_tradnl" sz="2600" dirty="0"/>
              <a:t>sus herramientas no saben cuál es esa historia. </a:t>
            </a:r>
            <a:endParaRPr lang="es-ES_tradnl" sz="2600" dirty="0" smtClean="0"/>
          </a:p>
          <a:p>
            <a:pPr marL="0" indent="0">
              <a:buClr>
                <a:schemeClr val="tx1"/>
              </a:buClr>
              <a:buNone/>
            </a:pPr>
            <a:r>
              <a:rPr lang="es-ES_tradnl" sz="2600" dirty="0" smtClean="0"/>
              <a:t>Ahí </a:t>
            </a:r>
            <a:r>
              <a:rPr lang="es-ES_tradnl" sz="2600" dirty="0"/>
              <a:t>es donde </a:t>
            </a:r>
            <a:r>
              <a:rPr lang="es-ES_tradnl" sz="2600" dirty="0" smtClean="0"/>
              <a:t>el </a:t>
            </a:r>
            <a:r>
              <a:rPr lang="es-ES_tradnl" sz="2600" dirty="0"/>
              <a:t>analista o comunicador de la información, </a:t>
            </a:r>
            <a:r>
              <a:rPr lang="es-ES_tradnl" sz="2600" dirty="0" smtClean="0"/>
              <a:t>da </a:t>
            </a:r>
            <a:r>
              <a:rPr lang="es-ES_tradnl" sz="2600" dirty="0"/>
              <a:t>vida a esa historia visual y contextualmente. </a:t>
            </a:r>
            <a:endParaRPr lang="es-ES_tradnl" sz="2600" dirty="0" smtClean="0"/>
          </a:p>
          <a:p>
            <a:pPr marL="0" indent="0">
              <a:buClr>
                <a:schemeClr val="tx1"/>
              </a:buClr>
              <a:buNone/>
            </a:pPr>
            <a:endParaRPr lang="es-ES_tradnl" sz="2600" dirty="0" smtClean="0"/>
          </a:p>
          <a:p>
            <a:pPr marL="0" indent="0">
              <a:buClr>
                <a:schemeClr val="tx1"/>
              </a:buClr>
              <a:buNone/>
            </a:pPr>
            <a:r>
              <a:rPr lang="es-ES_tradnl" sz="2600" dirty="0" smtClean="0"/>
              <a:t>TALLER:  Los </a:t>
            </a:r>
            <a:r>
              <a:rPr lang="es-ES_tradnl" sz="2600" dirty="0"/>
              <a:t>siguientes son algunos ejemplos antes y después para darle una idea visual de lo que </a:t>
            </a:r>
            <a:r>
              <a:rPr lang="es-ES_tradnl" sz="2600" dirty="0" smtClean="0"/>
              <a:t>es efectivo.</a:t>
            </a:r>
          </a:p>
          <a:p>
            <a:pPr marL="0" indent="0">
              <a:buClr>
                <a:schemeClr val="tx1"/>
              </a:buClr>
              <a:buNone/>
            </a:pPr>
            <a:endParaRPr lang="es-ES_tradnl" sz="2600" dirty="0"/>
          </a:p>
          <a:p>
            <a:pPr marL="0" indent="0">
              <a:buClr>
                <a:schemeClr val="tx1"/>
              </a:buClr>
              <a:buNone/>
            </a:pPr>
            <a:endParaRPr lang="es-ES_tradnl" sz="2600" dirty="0"/>
          </a:p>
        </p:txBody>
      </p:sp>
    </p:spTree>
    <p:extLst>
      <p:ext uri="{BB962C8B-B14F-4D97-AF65-F5344CB8AC3E}">
        <p14:creationId xmlns:p14="http://schemas.microsoft.com/office/powerpoint/2010/main" val="5870355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52</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err="1" smtClean="0"/>
              <a:t>Inefectividad</a:t>
            </a:r>
            <a:r>
              <a:rPr lang="en-US" sz="4400" dirty="0" smtClean="0"/>
              <a:t> en la </a:t>
            </a:r>
            <a:r>
              <a:rPr lang="en-US" sz="4400" dirty="0" err="1" smtClean="0"/>
              <a:t>visualizaci</a:t>
            </a:r>
            <a:r>
              <a:rPr lang="es-ES" sz="4400" dirty="0" err="1" smtClean="0"/>
              <a:t>ón</a:t>
            </a:r>
            <a:endParaRPr lang="en-US" sz="4400" dirty="0"/>
          </a:p>
        </p:txBody>
      </p:sp>
      <p:sp>
        <p:nvSpPr>
          <p:cNvPr id="3" name="CuadroTexto 2"/>
          <p:cNvSpPr txBox="1"/>
          <p:nvPr/>
        </p:nvSpPr>
        <p:spPr>
          <a:xfrm>
            <a:off x="438150" y="4572000"/>
            <a:ext cx="184731" cy="369332"/>
          </a:xfrm>
          <a:prstGeom prst="rect">
            <a:avLst/>
          </a:prstGeom>
          <a:noFill/>
        </p:spPr>
        <p:txBody>
          <a:bodyPr wrap="none" rtlCol="0">
            <a:spAutoFit/>
          </a:bodyPr>
          <a:lstStyle/>
          <a:p>
            <a:endParaRPr lang="en-US" dirty="0"/>
          </a:p>
        </p:txBody>
      </p:sp>
      <p:pic>
        <p:nvPicPr>
          <p:cNvPr id="4" name="Imagen 3"/>
          <p:cNvPicPr>
            <a:picLocks noChangeAspect="1"/>
          </p:cNvPicPr>
          <p:nvPr/>
        </p:nvPicPr>
        <p:blipFill>
          <a:blip r:embed="rId3"/>
          <a:stretch>
            <a:fillRect/>
          </a:stretch>
        </p:blipFill>
        <p:spPr>
          <a:xfrm>
            <a:off x="3668150" y="37924"/>
            <a:ext cx="5818750" cy="6791114"/>
          </a:xfrm>
          <a:prstGeom prst="rect">
            <a:avLst/>
          </a:prstGeom>
        </p:spPr>
      </p:pic>
    </p:spTree>
    <p:extLst>
      <p:ext uri="{BB962C8B-B14F-4D97-AF65-F5344CB8AC3E}">
        <p14:creationId xmlns:p14="http://schemas.microsoft.com/office/powerpoint/2010/main" val="53719007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53</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¿Por qué centrarse en la efectividad</a:t>
            </a:r>
            <a:r>
              <a:rPr lang="es-ES_tradnl" sz="4400" dirty="0" smtClean="0"/>
              <a:t>? </a:t>
            </a:r>
          </a:p>
          <a:p>
            <a:r>
              <a:rPr lang="es-ES_tradnl" sz="4400" dirty="0" smtClean="0"/>
              <a:t>En resumen</a:t>
            </a:r>
            <a:r>
              <a:rPr lang="mr-IN" sz="4400" dirty="0" smtClean="0"/>
              <a:t>…</a:t>
            </a:r>
            <a:endParaRPr lang="en-US" sz="4400" dirty="0"/>
          </a:p>
        </p:txBody>
      </p:sp>
      <p:sp>
        <p:nvSpPr>
          <p:cNvPr id="5" name="Marcador de contenido 2"/>
          <p:cNvSpPr txBox="1">
            <a:spLocks/>
          </p:cNvSpPr>
          <p:nvPr/>
        </p:nvSpPr>
        <p:spPr>
          <a:xfrm>
            <a:off x="907560" y="2247900"/>
            <a:ext cx="10385280" cy="40085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800" dirty="0" smtClean="0"/>
              <a:t>El </a:t>
            </a:r>
            <a:r>
              <a:rPr lang="es-ES_tradnl" sz="2800" dirty="0"/>
              <a:t>énfasis en la visualización es diferente de otros campos que también implican hacer imágenes: por ejemplo, el arte enfatiza transmitir emociones, lograr belleza o provocar pensamientos; las películas y los cómics enfatizan contar una historia narrativa; la publicidad enfatiza la creación de un estado de ánimo o la venta. </a:t>
            </a:r>
            <a:endParaRPr lang="es-ES_tradnl" sz="2800" dirty="0" smtClean="0"/>
          </a:p>
        </p:txBody>
      </p:sp>
    </p:spTree>
    <p:extLst>
      <p:ext uri="{BB962C8B-B14F-4D97-AF65-F5344CB8AC3E}">
        <p14:creationId xmlns:p14="http://schemas.microsoft.com/office/powerpoint/2010/main" val="131799513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54</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_tradnl" sz="4400" dirty="0"/>
              <a:t>¿Por qué centrarse en la efectividad</a:t>
            </a:r>
            <a:r>
              <a:rPr lang="es-ES_tradnl" sz="4400" dirty="0" smtClean="0"/>
              <a:t>? </a:t>
            </a:r>
          </a:p>
          <a:p>
            <a:r>
              <a:rPr lang="es-ES_tradnl" sz="4400" dirty="0" smtClean="0"/>
              <a:t>En resumen</a:t>
            </a:r>
            <a:r>
              <a:rPr lang="mr-IN" sz="4400" dirty="0" smtClean="0"/>
              <a:t>…</a:t>
            </a:r>
            <a:endParaRPr lang="en-US" sz="4400" dirty="0"/>
          </a:p>
        </p:txBody>
      </p:sp>
      <p:sp>
        <p:nvSpPr>
          <p:cNvPr id="5" name="Marcador de contenido 2"/>
          <p:cNvSpPr txBox="1">
            <a:spLocks/>
          </p:cNvSpPr>
          <p:nvPr/>
        </p:nvSpPr>
        <p:spPr>
          <a:xfrm>
            <a:off x="907560" y="2247900"/>
            <a:ext cx="10385280" cy="40085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buClr>
                <a:schemeClr val="tx1"/>
              </a:buClr>
              <a:buNone/>
            </a:pPr>
            <a:r>
              <a:rPr lang="es-ES_tradnl" sz="2800" dirty="0"/>
              <a:t>Para los objetivos del compromiso emocional, la narración de cuentos o el atractivo, la distorsión deliberada e incluso la fabricación de hechos a menudo es completamente apropiada y, por supuesto, la ficción es tan respetable como la no ficción. </a:t>
            </a:r>
            <a:endParaRPr lang="es-ES_tradnl" sz="2800" dirty="0" smtClean="0"/>
          </a:p>
          <a:p>
            <a:pPr marL="0" indent="0">
              <a:buClr>
                <a:schemeClr val="tx1"/>
              </a:buClr>
              <a:buNone/>
            </a:pPr>
            <a:r>
              <a:rPr lang="es-ES_tradnl" sz="2800" dirty="0" smtClean="0"/>
              <a:t>Por </a:t>
            </a:r>
            <a:r>
              <a:rPr lang="es-ES_tradnl" sz="2800" dirty="0"/>
              <a:t>el contrario, un diseñador de visualización no suele tener licencia artística. Además, la frase "no se trata solo de hacer fotos bonitas" es una afirmación común y vehemente en la visualización, lo que significa que los objetivos del diseñador no se cumplen si el resultado es hermoso, pero no efectivo. </a:t>
            </a:r>
            <a:endParaRPr lang="es-ES_tradnl" sz="2600" dirty="0"/>
          </a:p>
        </p:txBody>
      </p:sp>
    </p:spTree>
    <p:extLst>
      <p:ext uri="{BB962C8B-B14F-4D97-AF65-F5344CB8AC3E}">
        <p14:creationId xmlns:p14="http://schemas.microsoft.com/office/powerpoint/2010/main" val="146884271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55</a:t>
            </a:fld>
            <a:endParaRPr lang="en-US" sz="1600" dirty="0"/>
          </a:p>
        </p:txBody>
      </p:sp>
      <p:sp>
        <p:nvSpPr>
          <p:cNvPr id="8" name="Título 1"/>
          <p:cNvSpPr txBox="1">
            <a:spLocks/>
          </p:cNvSpPr>
          <p:nvPr/>
        </p:nvSpPr>
        <p:spPr>
          <a:xfrm>
            <a:off x="770399" y="595017"/>
            <a:ext cx="10325749" cy="1429789"/>
          </a:xfrm>
          <a:prstGeom prst="rect">
            <a:avLst/>
          </a:prstGeom>
        </p:spPr>
        <p:txBody>
          <a:bodyPr>
            <a:normAutofit/>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n-US" sz="4400" dirty="0"/>
              <a:t>How you’ll learn to tell stories with data: </a:t>
            </a:r>
            <a:endParaRPr lang="en-US" sz="4400" dirty="0" smtClean="0"/>
          </a:p>
          <a:p>
            <a:r>
              <a:rPr lang="en-US" sz="4400" dirty="0" smtClean="0"/>
              <a:t>6 </a:t>
            </a:r>
            <a:r>
              <a:rPr lang="en-US" sz="4400" dirty="0"/>
              <a:t>lessons</a:t>
            </a:r>
            <a:endParaRPr lang="en-US" sz="4400" dirty="0"/>
          </a:p>
        </p:txBody>
      </p:sp>
      <p:sp>
        <p:nvSpPr>
          <p:cNvPr id="5" name="Marcador de contenido 2"/>
          <p:cNvSpPr txBox="1">
            <a:spLocks/>
          </p:cNvSpPr>
          <p:nvPr/>
        </p:nvSpPr>
        <p:spPr>
          <a:xfrm>
            <a:off x="907560" y="2247900"/>
            <a:ext cx="10385280" cy="4008522"/>
          </a:xfrm>
          <a:prstGeom prst="rect">
            <a:avLst/>
          </a:prstGeom>
        </p:spPr>
        <p:txBody>
          <a:bodyPr>
            <a:no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514350" indent="-514350">
              <a:buClr>
                <a:schemeClr val="tx1"/>
              </a:buClr>
              <a:buAutoNum type="arabicPeriod"/>
            </a:pPr>
            <a:r>
              <a:rPr lang="es-ES_tradnl" sz="2800" dirty="0" smtClean="0"/>
              <a:t>Comprender </a:t>
            </a:r>
            <a:r>
              <a:rPr lang="es-ES_tradnl" sz="2800" dirty="0"/>
              <a:t>el </a:t>
            </a:r>
            <a:r>
              <a:rPr lang="es-ES_tradnl" sz="2800" dirty="0" smtClean="0"/>
              <a:t>contexto</a:t>
            </a:r>
          </a:p>
          <a:p>
            <a:pPr marL="514350" indent="-514350">
              <a:buClr>
                <a:schemeClr val="tx1"/>
              </a:buClr>
              <a:buAutoNum type="arabicPeriod"/>
            </a:pPr>
            <a:r>
              <a:rPr lang="es-ES_tradnl" sz="2800" dirty="0" smtClean="0"/>
              <a:t>Elija </a:t>
            </a:r>
            <a:r>
              <a:rPr lang="es-ES_tradnl" sz="2800" dirty="0"/>
              <a:t>una pantalla visual </a:t>
            </a:r>
            <a:r>
              <a:rPr lang="es-ES_tradnl" sz="2800" dirty="0" smtClean="0"/>
              <a:t>adecuada</a:t>
            </a:r>
          </a:p>
          <a:p>
            <a:pPr marL="514350" indent="-514350">
              <a:buClr>
                <a:schemeClr val="tx1"/>
              </a:buClr>
              <a:buAutoNum type="arabicPeriod"/>
            </a:pPr>
            <a:r>
              <a:rPr lang="es-ES_tradnl" sz="2800" dirty="0" smtClean="0"/>
              <a:t>Eliminar </a:t>
            </a:r>
            <a:r>
              <a:rPr lang="es-ES_tradnl" sz="2800" dirty="0"/>
              <a:t>el </a:t>
            </a:r>
            <a:r>
              <a:rPr lang="es-ES_tradnl" sz="2800" dirty="0" smtClean="0"/>
              <a:t>desorden</a:t>
            </a:r>
          </a:p>
          <a:p>
            <a:pPr marL="514350" indent="-514350">
              <a:buClr>
                <a:schemeClr val="tx1"/>
              </a:buClr>
              <a:buAutoNum type="arabicPeriod"/>
            </a:pPr>
            <a:r>
              <a:rPr lang="es-ES_tradnl" sz="2800" dirty="0" smtClean="0"/>
              <a:t>Centra </a:t>
            </a:r>
            <a:r>
              <a:rPr lang="es-ES_tradnl" sz="2800" dirty="0"/>
              <a:t>la atención donde </a:t>
            </a:r>
            <a:r>
              <a:rPr lang="es-ES_tradnl" sz="2800" dirty="0" smtClean="0"/>
              <a:t>quieras</a:t>
            </a:r>
          </a:p>
          <a:p>
            <a:pPr marL="514350" indent="-514350">
              <a:buClr>
                <a:schemeClr val="tx1"/>
              </a:buClr>
              <a:buAutoNum type="arabicPeriod"/>
            </a:pPr>
            <a:r>
              <a:rPr lang="es-ES_tradnl" sz="2800" dirty="0" smtClean="0"/>
              <a:t>Piensa </a:t>
            </a:r>
            <a:r>
              <a:rPr lang="es-ES_tradnl" sz="2800" dirty="0"/>
              <a:t>como un </a:t>
            </a:r>
            <a:r>
              <a:rPr lang="es-ES_tradnl" sz="2800" dirty="0" smtClean="0"/>
              <a:t>diseñador</a:t>
            </a:r>
          </a:p>
          <a:p>
            <a:pPr marL="514350" indent="-514350">
              <a:buClr>
                <a:schemeClr val="tx1"/>
              </a:buClr>
              <a:buAutoNum type="arabicPeriod"/>
            </a:pPr>
            <a:r>
              <a:rPr lang="es-ES_tradnl" sz="2800" dirty="0" smtClean="0"/>
              <a:t>Cuenta </a:t>
            </a:r>
            <a:r>
              <a:rPr lang="es-ES_tradnl" sz="2800" dirty="0"/>
              <a:t>una historia</a:t>
            </a:r>
            <a:endParaRPr lang="es-ES_tradnl" sz="2600" dirty="0"/>
          </a:p>
        </p:txBody>
      </p:sp>
    </p:spTree>
    <p:extLst>
      <p:ext uri="{BB962C8B-B14F-4D97-AF65-F5344CB8AC3E}">
        <p14:creationId xmlns:p14="http://schemas.microsoft.com/office/powerpoint/2010/main" val="5997101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ES" sz="4400" dirty="0" smtClean="0"/>
              <a:t>Proyecto final: grupos de 3 personas</a:t>
            </a:r>
            <a:endParaRPr lang="en-US" sz="4400" dirty="0"/>
          </a:p>
        </p:txBody>
      </p:sp>
      <p:sp>
        <p:nvSpPr>
          <p:cNvPr id="4" name="Marcador de número de diapositiva 3"/>
          <p:cNvSpPr>
            <a:spLocks noGrp="1"/>
          </p:cNvSpPr>
          <p:nvPr>
            <p:ph type="sldNum" sz="quarter" idx="12"/>
          </p:nvPr>
        </p:nvSpPr>
        <p:spPr/>
        <p:txBody>
          <a:bodyPr/>
          <a:lstStyle/>
          <a:p>
            <a:fld id="{6D22F896-40B5-4ADD-8801-0D06FADFA095}" type="slidenum">
              <a:rPr lang="en-US" sz="1600" smtClean="0"/>
              <a:t>6</a:t>
            </a:fld>
            <a:endParaRPr lang="en-US" sz="1600" dirty="0"/>
          </a:p>
        </p:txBody>
      </p:sp>
      <p:sp>
        <p:nvSpPr>
          <p:cNvPr id="6" name="Rectángulo 5"/>
          <p:cNvSpPr/>
          <p:nvPr/>
        </p:nvSpPr>
        <p:spPr>
          <a:xfrm>
            <a:off x="1097280" y="1986894"/>
            <a:ext cx="10352598" cy="3693319"/>
          </a:xfrm>
          <a:prstGeom prst="rect">
            <a:avLst/>
          </a:prstGeom>
        </p:spPr>
        <p:txBody>
          <a:bodyPr wrap="square">
            <a:spAutoFit/>
          </a:bodyPr>
          <a:lstStyle/>
          <a:p>
            <a:pPr marL="514350" indent="-514350">
              <a:buFont typeface="+mj-lt"/>
              <a:buAutoNum type="arabicPeriod"/>
            </a:pPr>
            <a:r>
              <a:rPr lang="es-ES" sz="2600" dirty="0"/>
              <a:t>S</a:t>
            </a:r>
            <a:r>
              <a:rPr lang="es-ES" sz="2600" dirty="0" smtClean="0"/>
              <a:t>elección de dos o más </a:t>
            </a:r>
            <a:r>
              <a:rPr lang="es-ES" sz="2600" dirty="0" err="1" smtClean="0"/>
              <a:t>datasets</a:t>
            </a:r>
            <a:r>
              <a:rPr lang="es-ES" sz="2600" dirty="0" smtClean="0"/>
              <a:t> para su análisis visual</a:t>
            </a:r>
            <a:endParaRPr lang="es-ES_tradnl" sz="2600" dirty="0"/>
          </a:p>
          <a:p>
            <a:pPr marL="457200" indent="-457200">
              <a:buAutoNum type="arabicPeriod"/>
            </a:pPr>
            <a:r>
              <a:rPr lang="es-ES" sz="2600" dirty="0" smtClean="0"/>
              <a:t>Selección de herramienta(s) o sistemas para carga, limpieza* y análisis exploratorio de datos (Python, R, </a:t>
            </a:r>
            <a:r>
              <a:rPr lang="es-ES" sz="2600" dirty="0" err="1" smtClean="0"/>
              <a:t>Tableau</a:t>
            </a:r>
            <a:r>
              <a:rPr lang="es-ES" sz="2600" dirty="0" smtClean="0"/>
              <a:t>, Excel, etc.)</a:t>
            </a:r>
          </a:p>
          <a:p>
            <a:pPr marL="457200" indent="-457200">
              <a:buAutoNum type="arabicPeriod"/>
            </a:pPr>
            <a:r>
              <a:rPr lang="es-ES" sz="2600" dirty="0" smtClean="0"/>
              <a:t>Generación de gráficos o </a:t>
            </a:r>
            <a:r>
              <a:rPr lang="es-ES" sz="2600" dirty="0" err="1" smtClean="0"/>
              <a:t>plots</a:t>
            </a:r>
            <a:r>
              <a:rPr lang="es-ES" sz="2600" dirty="0"/>
              <a:t> </a:t>
            </a:r>
            <a:r>
              <a:rPr lang="es-ES" sz="2600" dirty="0" smtClean="0"/>
              <a:t>y su comparación: por qué un diseño visual es mejor que otro.</a:t>
            </a:r>
            <a:endParaRPr lang="es-ES_tradnl" sz="2600" dirty="0"/>
          </a:p>
          <a:p>
            <a:pPr marL="457200" indent="-457200">
              <a:buAutoNum type="arabicPeriod"/>
            </a:pPr>
            <a:r>
              <a:rPr lang="es-ES" sz="2600" dirty="0" smtClean="0"/>
              <a:t>Informe Técnico con scripts, comentarios, conclusiones y recomendaciones. </a:t>
            </a:r>
          </a:p>
          <a:p>
            <a:pPr marL="457200" indent="-457200">
              <a:buAutoNum type="arabicPeriod"/>
            </a:pPr>
            <a:r>
              <a:rPr lang="es-ES" sz="2600" dirty="0" smtClean="0"/>
              <a:t>Informe Ejecutivo con los resultados del análisis para ambos casos en estudio.</a:t>
            </a:r>
            <a:endParaRPr lang="es-ES_tradnl" sz="2600" dirty="0"/>
          </a:p>
        </p:txBody>
      </p:sp>
      <p:sp>
        <p:nvSpPr>
          <p:cNvPr id="3" name="CuadroTexto 2"/>
          <p:cNvSpPr txBox="1"/>
          <p:nvPr/>
        </p:nvSpPr>
        <p:spPr>
          <a:xfrm>
            <a:off x="1082842" y="5823284"/>
            <a:ext cx="1155637" cy="400110"/>
          </a:xfrm>
          <a:prstGeom prst="rect">
            <a:avLst/>
          </a:prstGeom>
          <a:noFill/>
        </p:spPr>
        <p:txBody>
          <a:bodyPr wrap="none" rtlCol="0">
            <a:spAutoFit/>
          </a:bodyPr>
          <a:lstStyle/>
          <a:p>
            <a:r>
              <a:rPr lang="en-US" sz="2000" dirty="0" smtClean="0"/>
              <a:t>*Si </a:t>
            </a:r>
            <a:r>
              <a:rPr lang="en-US" sz="2000" dirty="0" err="1" smtClean="0"/>
              <a:t>aplica</a:t>
            </a:r>
            <a:endParaRPr lang="en-US" sz="2000" dirty="0"/>
          </a:p>
        </p:txBody>
      </p:sp>
    </p:spTree>
    <p:extLst>
      <p:ext uri="{BB962C8B-B14F-4D97-AF65-F5344CB8AC3E}">
        <p14:creationId xmlns:p14="http://schemas.microsoft.com/office/powerpoint/2010/main" val="10194551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Indicaciones</a:t>
            </a:r>
            <a:r>
              <a:rPr lang="en-US" dirty="0" smtClean="0"/>
              <a:t> </a:t>
            </a:r>
            <a:r>
              <a:rPr lang="en-US" dirty="0" err="1" smtClean="0"/>
              <a:t>Generales</a:t>
            </a:r>
            <a:endParaRPr lang="en-US" dirty="0"/>
          </a:p>
        </p:txBody>
      </p:sp>
      <p:sp>
        <p:nvSpPr>
          <p:cNvPr id="3" name="Marcador de contenido 2"/>
          <p:cNvSpPr>
            <a:spLocks noGrp="1"/>
          </p:cNvSpPr>
          <p:nvPr>
            <p:ph idx="1"/>
          </p:nvPr>
        </p:nvSpPr>
        <p:spPr>
          <a:xfrm>
            <a:off x="1097280" y="1928552"/>
            <a:ext cx="10058400" cy="3940541"/>
          </a:xfrm>
        </p:spPr>
        <p:txBody>
          <a:bodyPr>
            <a:normAutofit lnSpcReduction="10000"/>
          </a:bodyPr>
          <a:lstStyle/>
          <a:p>
            <a:r>
              <a:rPr lang="en-US" sz="2400" dirty="0" err="1"/>
              <a:t>l</a:t>
            </a:r>
            <a:r>
              <a:rPr lang="en-US" sz="2400" dirty="0" err="1" smtClean="0"/>
              <a:t>orena.recalde@epn.edu.ec</a:t>
            </a:r>
            <a:endParaRPr lang="en-US" sz="2400" dirty="0" smtClean="0"/>
          </a:p>
          <a:p>
            <a:r>
              <a:rPr lang="en-US" sz="2400" dirty="0" err="1" smtClean="0"/>
              <a:t>Asistencia</a:t>
            </a:r>
            <a:r>
              <a:rPr lang="en-US" sz="2400" dirty="0" smtClean="0"/>
              <a:t> -&gt; </a:t>
            </a:r>
            <a:r>
              <a:rPr lang="en-US" sz="2400" dirty="0" err="1" smtClean="0"/>
              <a:t>Presencial</a:t>
            </a:r>
            <a:endParaRPr lang="en-US" sz="2400" dirty="0" smtClean="0"/>
          </a:p>
          <a:p>
            <a:r>
              <a:rPr lang="en-US" sz="2400" dirty="0" err="1" smtClean="0"/>
              <a:t>Asistente</a:t>
            </a:r>
            <a:r>
              <a:rPr lang="en-US" sz="2400" dirty="0" smtClean="0"/>
              <a:t>?</a:t>
            </a:r>
          </a:p>
          <a:p>
            <a:r>
              <a:rPr lang="en-US" sz="2400" dirty="0" err="1" smtClean="0"/>
              <a:t>Ingl</a:t>
            </a:r>
            <a:r>
              <a:rPr lang="es-ES" sz="2400" dirty="0" err="1" smtClean="0"/>
              <a:t>és</a:t>
            </a:r>
            <a:r>
              <a:rPr lang="es-ES" sz="2400" dirty="0"/>
              <a:t> </a:t>
            </a:r>
            <a:r>
              <a:rPr lang="es-ES" sz="2400" dirty="0" smtClean="0"/>
              <a:t>(ok)</a:t>
            </a:r>
          </a:p>
          <a:p>
            <a:r>
              <a:rPr lang="es-ES" sz="2400" dirty="0" smtClean="0"/>
              <a:t>Opción 1: Actuación: presentación de 15 min</a:t>
            </a:r>
          </a:p>
          <a:p>
            <a:r>
              <a:rPr lang="es-ES" sz="2400" dirty="0" smtClean="0"/>
              <a:t>Short </a:t>
            </a:r>
            <a:r>
              <a:rPr lang="es-ES" sz="2400" dirty="0" err="1" smtClean="0"/>
              <a:t>Breaks</a:t>
            </a:r>
            <a:endParaRPr lang="es-ES" sz="2400" dirty="0" smtClean="0"/>
          </a:p>
          <a:p>
            <a:r>
              <a:rPr lang="es-ES" sz="2400" dirty="0" smtClean="0"/>
              <a:t>Inicio y  Fin de clase</a:t>
            </a:r>
          </a:p>
          <a:p>
            <a:r>
              <a:rPr lang="es-ES" sz="2400" dirty="0">
                <a:solidFill>
                  <a:schemeClr val="tx1"/>
                </a:solidFill>
              </a:rPr>
              <a:t>https://</a:t>
            </a:r>
            <a:r>
              <a:rPr lang="es-ES" sz="2400" dirty="0" err="1">
                <a:solidFill>
                  <a:schemeClr val="tx1"/>
                </a:solidFill>
              </a:rPr>
              <a:t>github.com</a:t>
            </a:r>
            <a:r>
              <a:rPr lang="es-ES" sz="2400" dirty="0">
                <a:solidFill>
                  <a:schemeClr val="tx1"/>
                </a:solidFill>
              </a:rPr>
              <a:t>/lore10/</a:t>
            </a:r>
            <a:r>
              <a:rPr lang="es-ES" sz="2400" dirty="0" err="1">
                <a:solidFill>
                  <a:schemeClr val="tx1"/>
                </a:solidFill>
              </a:rPr>
              <a:t>Visualizacion</a:t>
            </a:r>
            <a:endParaRPr lang="en-US" sz="2400" dirty="0">
              <a:solidFill>
                <a:schemeClr val="tx1"/>
              </a:solidFill>
            </a:endParaRPr>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7</a:t>
            </a:fld>
            <a:endParaRPr lang="en-US" sz="1600"/>
          </a:p>
        </p:txBody>
      </p:sp>
    </p:spTree>
    <p:extLst>
      <p:ext uri="{BB962C8B-B14F-4D97-AF65-F5344CB8AC3E}">
        <p14:creationId xmlns:p14="http://schemas.microsoft.com/office/powerpoint/2010/main" val="8334107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smtClean="0"/>
              <a:t>Bibliograf</a:t>
            </a:r>
            <a:r>
              <a:rPr lang="es-ES" dirty="0" err="1" smtClean="0"/>
              <a:t>ía</a:t>
            </a:r>
            <a:endParaRPr lang="en-US" dirty="0"/>
          </a:p>
        </p:txBody>
      </p:sp>
      <p:sp>
        <p:nvSpPr>
          <p:cNvPr id="3" name="Marcador de contenido 2"/>
          <p:cNvSpPr>
            <a:spLocks noGrp="1"/>
          </p:cNvSpPr>
          <p:nvPr>
            <p:ph idx="1"/>
          </p:nvPr>
        </p:nvSpPr>
        <p:spPr>
          <a:xfrm>
            <a:off x="1097280" y="2011680"/>
            <a:ext cx="10058400" cy="3857414"/>
          </a:xfrm>
        </p:spPr>
        <p:txBody>
          <a:bodyPr>
            <a:normAutofit/>
          </a:bodyPr>
          <a:lstStyle/>
          <a:p>
            <a:pPr>
              <a:buClr>
                <a:schemeClr val="accent2"/>
              </a:buClr>
              <a:buFont typeface="Wingdings" charset="2"/>
              <a:buChar char="v"/>
            </a:pPr>
            <a:r>
              <a:rPr lang="en-US" sz="2400" dirty="0" smtClean="0"/>
              <a:t>Tamara </a:t>
            </a:r>
            <a:r>
              <a:rPr lang="en-US" sz="2400" dirty="0" err="1" smtClean="0"/>
              <a:t>Munzner</a:t>
            </a:r>
            <a:r>
              <a:rPr lang="en-US" sz="2400" dirty="0" smtClean="0"/>
              <a:t>. </a:t>
            </a:r>
            <a:r>
              <a:rPr lang="en-US" sz="2400" dirty="0"/>
              <a:t>Visualization Analysis and </a:t>
            </a:r>
            <a:r>
              <a:rPr lang="en-US" sz="2400" dirty="0" smtClean="0"/>
              <a:t>Design. A </a:t>
            </a:r>
            <a:r>
              <a:rPr lang="en-US" sz="2400" dirty="0"/>
              <a:t>K </a:t>
            </a:r>
            <a:r>
              <a:rPr lang="en-US" sz="2400" dirty="0" err="1"/>
              <a:t>Peters_CRC</a:t>
            </a:r>
            <a:r>
              <a:rPr lang="en-US" sz="2400" dirty="0"/>
              <a:t> Press (2014</a:t>
            </a:r>
            <a:r>
              <a:rPr lang="en-US" sz="2400" dirty="0" smtClean="0"/>
              <a:t>)</a:t>
            </a:r>
          </a:p>
          <a:p>
            <a:pPr>
              <a:buClr>
                <a:schemeClr val="accent2"/>
              </a:buClr>
              <a:buFont typeface="Wingdings" charset="2"/>
              <a:buChar char="v"/>
            </a:pPr>
            <a:r>
              <a:rPr lang="en-US" sz="2400" dirty="0"/>
              <a:t>Cole </a:t>
            </a:r>
            <a:r>
              <a:rPr lang="en-US" sz="2400" dirty="0" err="1"/>
              <a:t>Nussbaumer</a:t>
            </a:r>
            <a:r>
              <a:rPr lang="en-US" sz="2400" dirty="0"/>
              <a:t> </a:t>
            </a:r>
            <a:r>
              <a:rPr lang="en-US" sz="2400" dirty="0" err="1" smtClean="0"/>
              <a:t>Knaflic</a:t>
            </a:r>
            <a:r>
              <a:rPr lang="en-US" sz="2400" dirty="0" smtClean="0"/>
              <a:t>. Storytelling </a:t>
            </a:r>
            <a:r>
              <a:rPr lang="en-US" sz="2400" dirty="0"/>
              <a:t>with </a:t>
            </a:r>
            <a:r>
              <a:rPr lang="en-US" sz="2400" dirty="0" smtClean="0"/>
              <a:t>Data, </a:t>
            </a:r>
            <a:r>
              <a:rPr lang="en-US" sz="2400" dirty="0"/>
              <a:t>A Data Visualization Guide for Business </a:t>
            </a:r>
            <a:r>
              <a:rPr lang="en-US" sz="2400" dirty="0" smtClean="0"/>
              <a:t>Professionals. Wiley (2015) </a:t>
            </a:r>
          </a:p>
          <a:p>
            <a:pPr>
              <a:buClr>
                <a:schemeClr val="accent2"/>
              </a:buClr>
              <a:buFont typeface="Wingdings" charset="2"/>
              <a:buChar char="v"/>
            </a:pPr>
            <a:r>
              <a:rPr lang="en-US" sz="2400" dirty="0"/>
              <a:t>Alexandre </a:t>
            </a:r>
            <a:r>
              <a:rPr lang="en-US" sz="2400" dirty="0" err="1" smtClean="0"/>
              <a:t>Devert</a:t>
            </a:r>
            <a:r>
              <a:rPr lang="en-US" sz="2400" dirty="0" smtClean="0"/>
              <a:t>. </a:t>
            </a:r>
            <a:r>
              <a:rPr lang="en-US" sz="2400" dirty="0" err="1" smtClean="0"/>
              <a:t>Matplotlib</a:t>
            </a:r>
            <a:r>
              <a:rPr lang="en-US" sz="2400" dirty="0" smtClean="0"/>
              <a:t> </a:t>
            </a:r>
            <a:r>
              <a:rPr lang="en-US" sz="2400" dirty="0"/>
              <a:t>Plotting </a:t>
            </a:r>
            <a:r>
              <a:rPr lang="en-US" sz="2400" dirty="0" smtClean="0"/>
              <a:t>Cookbook. </a:t>
            </a:r>
            <a:r>
              <a:rPr lang="en-US" sz="2400" dirty="0" err="1"/>
              <a:t>Packt</a:t>
            </a:r>
            <a:r>
              <a:rPr lang="en-US" sz="2400" dirty="0"/>
              <a:t> Publishing</a:t>
            </a:r>
            <a:r>
              <a:rPr lang="en-US" sz="2400" dirty="0" smtClean="0"/>
              <a:t> </a:t>
            </a:r>
            <a:r>
              <a:rPr lang="en-US" sz="2400" dirty="0"/>
              <a:t>(</a:t>
            </a:r>
            <a:r>
              <a:rPr lang="en-US" sz="2400" dirty="0" smtClean="0"/>
              <a:t>2014)</a:t>
            </a:r>
            <a:endParaRPr lang="en-US" sz="2400" dirty="0"/>
          </a:p>
        </p:txBody>
      </p:sp>
      <p:sp>
        <p:nvSpPr>
          <p:cNvPr id="5" name="Marcador de número de diapositiva 4"/>
          <p:cNvSpPr>
            <a:spLocks noGrp="1"/>
          </p:cNvSpPr>
          <p:nvPr>
            <p:ph type="sldNum" sz="quarter" idx="12"/>
          </p:nvPr>
        </p:nvSpPr>
        <p:spPr/>
        <p:txBody>
          <a:bodyPr/>
          <a:lstStyle/>
          <a:p>
            <a:fld id="{694B9F08-450C-8F48-AE7B-7399617BC908}" type="slidenum">
              <a:rPr lang="en-US" sz="1600" smtClean="0"/>
              <a:t>8</a:t>
            </a:fld>
            <a:endParaRPr lang="en-US" sz="1600" dirty="0"/>
          </a:p>
        </p:txBody>
      </p:sp>
    </p:spTree>
    <p:extLst>
      <p:ext uri="{BB962C8B-B14F-4D97-AF65-F5344CB8AC3E}">
        <p14:creationId xmlns:p14="http://schemas.microsoft.com/office/powerpoint/2010/main" val="12466001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p:cNvSpPr>
            <a:spLocks noGrp="1"/>
          </p:cNvSpPr>
          <p:nvPr>
            <p:ph type="sldNum" sz="quarter" idx="12"/>
          </p:nvPr>
        </p:nvSpPr>
        <p:spPr>
          <a:xfrm>
            <a:off x="770400" y="6468934"/>
            <a:ext cx="10659600" cy="324444"/>
          </a:xfrm>
        </p:spPr>
        <p:txBody>
          <a:bodyPr/>
          <a:lstStyle/>
          <a:p>
            <a:fld id="{5C8A0B6C-2F0D-9146-B965-5B2E4517E27B}" type="slidenum">
              <a:rPr lang="en-US" sz="1600" smtClean="0"/>
              <a:t>9</a:t>
            </a:fld>
            <a:endParaRPr lang="en-US" sz="1600" dirty="0"/>
          </a:p>
        </p:txBody>
      </p:sp>
      <p:sp>
        <p:nvSpPr>
          <p:cNvPr id="8" name="Título 1"/>
          <p:cNvSpPr txBox="1">
            <a:spLocks/>
          </p:cNvSpPr>
          <p:nvPr/>
        </p:nvSpPr>
        <p:spPr>
          <a:xfrm>
            <a:off x="829931" y="758952"/>
            <a:ext cx="10325749" cy="1169601"/>
          </a:xfrm>
          <a:prstGeom prst="rect">
            <a:avLst/>
          </a:prstGeom>
        </p:spPr>
        <p:txBody>
          <a:bodyPr>
            <a:normAutofit lnSpcReduction="10000"/>
          </a:bodyPr>
          <a:lst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a:lstStyle>
          <a:p>
            <a:r>
              <a:rPr lang="es-ES" sz="4400" dirty="0"/>
              <a:t>SEMANA </a:t>
            </a:r>
            <a:r>
              <a:rPr lang="es-ES" sz="4400" dirty="0" smtClean="0"/>
              <a:t>1, Ch1 </a:t>
            </a:r>
          </a:p>
          <a:p>
            <a:r>
              <a:rPr lang="es-ES" sz="4400" dirty="0" smtClean="0"/>
              <a:t>Introducción</a:t>
            </a:r>
            <a:endParaRPr lang="en-US" sz="4400" dirty="0"/>
          </a:p>
        </p:txBody>
      </p:sp>
      <p:graphicFrame>
        <p:nvGraphicFramePr>
          <p:cNvPr id="3" name="Tabla 2"/>
          <p:cNvGraphicFramePr>
            <a:graphicFrameLocks noGrp="1"/>
          </p:cNvGraphicFramePr>
          <p:nvPr>
            <p:extLst>
              <p:ext uri="{D42A27DB-BD31-4B8C-83A1-F6EECF244321}">
                <p14:modId xmlns:p14="http://schemas.microsoft.com/office/powerpoint/2010/main" val="1144075349"/>
              </p:ext>
            </p:extLst>
          </p:nvPr>
        </p:nvGraphicFramePr>
        <p:xfrm>
          <a:off x="1004047" y="2474258"/>
          <a:ext cx="10151633" cy="2046940"/>
        </p:xfrm>
        <a:graphic>
          <a:graphicData uri="http://schemas.openxmlformats.org/drawingml/2006/table">
            <a:tbl>
              <a:tblPr/>
              <a:tblGrid>
                <a:gridCol w="10151633"/>
              </a:tblGrid>
              <a:tr h="511735">
                <a:tc>
                  <a:txBody>
                    <a:bodyPr/>
                    <a:lstStyle/>
                    <a:p>
                      <a:pPr algn="l" rtl="0" fontAlgn="b"/>
                      <a:r>
                        <a:rPr lang="es-ES_tradnl" sz="2800" b="0" i="0" u="none" strike="noStrike" dirty="0" err="1">
                          <a:solidFill>
                            <a:srgbClr val="FF0000"/>
                          </a:solidFill>
                          <a:effectLst/>
                          <a:latin typeface="Arial" charset="0"/>
                        </a:rPr>
                        <a:t>Warming</a:t>
                      </a:r>
                      <a:r>
                        <a:rPr lang="es-ES_tradnl" sz="2800" b="0" i="0" u="none" strike="noStrike" dirty="0">
                          <a:solidFill>
                            <a:srgbClr val="FF0000"/>
                          </a:solidFill>
                          <a:effectLst/>
                          <a:latin typeface="Arial" charset="0"/>
                        </a:rPr>
                        <a:t> up </a:t>
                      </a:r>
                      <a:r>
                        <a:rPr lang="es-ES_tradnl" sz="2800" b="0" i="0" u="none" strike="noStrike" dirty="0" err="1">
                          <a:solidFill>
                            <a:srgbClr val="FF0000"/>
                          </a:solidFill>
                          <a:effectLst/>
                          <a:latin typeface="Arial" charset="0"/>
                        </a:rPr>
                        <a:t>sesion</a:t>
                      </a:r>
                      <a:r>
                        <a:rPr lang="es-ES_tradnl" sz="2800" b="0" i="0" u="none" strike="noStrike" dirty="0">
                          <a:solidFill>
                            <a:srgbClr val="FF0000"/>
                          </a:solidFill>
                          <a:effectLst/>
                          <a:latin typeface="Arial" charset="0"/>
                        </a:rPr>
                        <a:t>: </a:t>
                      </a:r>
                      <a:r>
                        <a:rPr lang="es-ES_tradnl" sz="2800" b="0" i="0" u="none" strike="noStrike" dirty="0" err="1">
                          <a:solidFill>
                            <a:srgbClr val="FF0000"/>
                          </a:solidFill>
                          <a:effectLst/>
                          <a:latin typeface="Arial" charset="0"/>
                        </a:rPr>
                        <a:t>Gephi</a:t>
                      </a:r>
                      <a:r>
                        <a:rPr lang="es-ES_tradnl" sz="2800" b="0" i="0" u="none" strike="noStrike" dirty="0">
                          <a:solidFill>
                            <a:srgbClr val="FF0000"/>
                          </a:solidFill>
                          <a:effectLst/>
                          <a:latin typeface="Arial" charset="0"/>
                        </a:rPr>
                        <a:t> para crear y visualizar grafos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a:solidFill>
                            <a:srgbClr val="000000"/>
                          </a:solidFill>
                          <a:effectLst/>
                          <a:latin typeface="Arial" charset="0"/>
                        </a:rPr>
                        <a:t>Qué es la visualización y porqué es importante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a:solidFill>
                            <a:srgbClr val="000000"/>
                          </a:solidFill>
                          <a:effectLst/>
                          <a:latin typeface="Arial" charset="0"/>
                        </a:rPr>
                        <a:t>Efectividad de una representación visual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11735">
                <a:tc>
                  <a:txBody>
                    <a:bodyPr/>
                    <a:lstStyle/>
                    <a:p>
                      <a:pPr algn="l" rtl="0" fontAlgn="b"/>
                      <a:r>
                        <a:rPr lang="es-ES_tradnl" sz="2800" b="0" i="0" u="none" strike="noStrike" dirty="0">
                          <a:solidFill>
                            <a:srgbClr val="000000"/>
                          </a:solidFill>
                          <a:effectLst/>
                          <a:latin typeface="Arial" charset="0"/>
                        </a:rPr>
                        <a:t>Ejemplos de varias visualizaciones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659240259"/>
      </p:ext>
    </p:extLst>
  </p:cSld>
  <p:clrMapOvr>
    <a:masterClrMapping/>
  </p:clrMapOvr>
  <p:timing>
    <p:tnLst>
      <p:par>
        <p:cTn id="1" dur="indefinite" restart="never" nodeType="tmRoot"/>
      </p:par>
    </p:tnLst>
  </p:timing>
</p:sld>
</file>

<file path=ppt/theme/theme1.xml><?xml version="1.0" encoding="utf-8"?>
<a:theme xmlns:a="http://schemas.openxmlformats.org/drawingml/2006/main" name="Retrospección">
  <a:themeElements>
    <a:clrScheme name="Retrospección">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Retrospecció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ción">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37442</TotalTime>
  <Words>3524</Words>
  <Application>Microsoft Macintosh PowerPoint</Application>
  <PresentationFormat>Panorámica</PresentationFormat>
  <Paragraphs>373</Paragraphs>
  <Slides>55</Slides>
  <Notes>46</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55</vt:i4>
      </vt:variant>
    </vt:vector>
  </HeadingPairs>
  <TitlesOfParts>
    <vt:vector size="62" baseType="lpstr">
      <vt:lpstr>Calibri</vt:lpstr>
      <vt:lpstr>Calibri Light</vt:lpstr>
      <vt:lpstr>Mangal</vt:lpstr>
      <vt:lpstr>Wingdings</vt:lpstr>
      <vt:lpstr>맑은 고딕</vt:lpstr>
      <vt:lpstr>Arial</vt:lpstr>
      <vt:lpstr>Retrospección</vt:lpstr>
      <vt:lpstr>Presentación de PowerPoint</vt:lpstr>
      <vt:lpstr>Un poco sobre mi investigación</vt:lpstr>
      <vt:lpstr>Presentación de PowerPoint</vt:lpstr>
      <vt:lpstr>Presentación de PowerPoint</vt:lpstr>
      <vt:lpstr>Evaluación</vt:lpstr>
      <vt:lpstr>Proyecto final: grupos de 3 personas</vt:lpstr>
      <vt:lpstr>Indicaciones Generales</vt:lpstr>
      <vt:lpstr>Bibliografía</vt:lpstr>
      <vt:lpstr>Presentación de PowerPoint</vt:lpstr>
      <vt:lpstr>Warming up sesion:   Gephi para crear y visualizar grafos </vt:lpstr>
      <vt:lpstr>Presentación de PowerPoint</vt:lpstr>
      <vt:lpstr>Presentación de PowerPoint</vt:lpstr>
      <vt:lpstr>Polarización</vt:lpstr>
      <vt:lpstr>Grafo interactivo: wine and cheese</vt:lpstr>
      <vt:lpstr>Instalar Gephi</vt:lpstr>
      <vt:lpstr>Presentación de PowerPoint</vt:lpstr>
      <vt:lpstr>Qué es la visualización  y porqué es importante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Sesión práctica:   Correlación de dos variables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Efectividad de una representación visual </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Modeling Users Preferences in Online Social Networks</dc:title>
  <dc:creator>Lorena Recalde</dc:creator>
  <cp:lastModifiedBy>Lorena Recalde</cp:lastModifiedBy>
  <cp:revision>362</cp:revision>
  <dcterms:created xsi:type="dcterms:W3CDTF">2018-09-05T16:34:01Z</dcterms:created>
  <dcterms:modified xsi:type="dcterms:W3CDTF">2019-09-25T22:14:10Z</dcterms:modified>
</cp:coreProperties>
</file>